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256" r:id="rId2"/>
    <p:sldId id="257" r:id="rId3"/>
    <p:sldId id="261" r:id="rId4"/>
    <p:sldId id="269" r:id="rId5"/>
    <p:sldId id="264" r:id="rId6"/>
    <p:sldId id="265" r:id="rId7"/>
    <p:sldId id="266" r:id="rId8"/>
    <p:sldId id="267" r:id="rId9"/>
    <p:sldId id="268" r:id="rId10"/>
    <p:sldId id="281" r:id="rId11"/>
    <p:sldId id="295" r:id="rId12"/>
    <p:sldId id="282" r:id="rId13"/>
    <p:sldId id="283" r:id="rId14"/>
    <p:sldId id="284" r:id="rId15"/>
    <p:sldId id="285" r:id="rId16"/>
    <p:sldId id="286" r:id="rId17"/>
    <p:sldId id="280" r:id="rId18"/>
    <p:sldId id="258" r:id="rId19"/>
    <p:sldId id="271" r:id="rId20"/>
    <p:sldId id="259" r:id="rId21"/>
    <p:sldId id="294" r:id="rId22"/>
    <p:sldId id="263" r:id="rId23"/>
    <p:sldId id="279" r:id="rId24"/>
    <p:sldId id="277" r:id="rId25"/>
    <p:sldId id="287" r:id="rId26"/>
    <p:sldId id="288" r:id="rId27"/>
    <p:sldId id="291" r:id="rId28"/>
    <p:sldId id="292" r:id="rId29"/>
    <p:sldId id="293" r:id="rId30"/>
  </p:sldIdLst>
  <p:sldSz cx="9144000" cy="6858000" type="screen4x3"/>
  <p:notesSz cx="7010400" cy="92964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ヒラギノ角ゴ ProN W3" charset="-128"/>
        <a:cs typeface="+mn-cs"/>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DAF"/>
    <a:srgbClr val="3DA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2" autoAdjust="0"/>
    <p:restoredTop sz="76796" autoAdjust="0"/>
  </p:normalViewPr>
  <p:slideViewPr>
    <p:cSldViewPr>
      <p:cViewPr varScale="1">
        <p:scale>
          <a:sx n="69" d="100"/>
          <a:sy n="69" d="100"/>
        </p:scale>
        <p:origin x="474" y="7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67" d="100"/>
          <a:sy n="67" d="100"/>
        </p:scale>
        <p:origin x="-3154"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vl1pPr>
          </a:lstStyle>
          <a:p>
            <a:pPr>
              <a:defRPr/>
            </a:pPr>
            <a:fld id="{AD05624B-5EBF-4724-9385-1AF70390CF57}" type="datetimeFigureOut">
              <a:rPr lang="en-US"/>
              <a:pPr>
                <a:defRPr/>
              </a:pPr>
              <a:t>4/30/2018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E294EF82-0823-42FB-B8DE-005A4BD20F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lvl1pPr>
          </a:lstStyle>
          <a:p>
            <a:pPr>
              <a:defRPr/>
            </a:pPr>
            <a:endParaRPr lang="en-US"/>
          </a:p>
        </p:txBody>
      </p:sp>
      <p:sp>
        <p:nvSpPr>
          <p:cNvPr id="6553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lvl1pPr>
          </a:lstStyle>
          <a:p>
            <a:pPr>
              <a:defRPr/>
            </a:pPr>
            <a:fld id="{79A9F54B-270E-4C7A-9312-8BAE4F5356C2}" type="datetimeFigureOut">
              <a:rPr lang="en-US"/>
              <a:pPr>
                <a:defRPr/>
              </a:pPr>
              <a:t>4/30/2018</a:t>
            </a:fld>
            <a:endParaRPr lang="en-US"/>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554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lvl1pPr>
          </a:lstStyle>
          <a:p>
            <a:pPr>
              <a:defRPr/>
            </a:pPr>
            <a:endParaRPr lang="en-US"/>
          </a:p>
        </p:txBody>
      </p:sp>
      <p:sp>
        <p:nvSpPr>
          <p:cNvPr id="6554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82676B2C-9C1E-40C0-9CA7-40EA0BAB1E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30363" indent="-231775">
              <a:spcBef>
                <a:spcPct val="30000"/>
              </a:spcBef>
              <a:defRPr sz="1200">
                <a:solidFill>
                  <a:schemeClr val="tx1"/>
                </a:solidFill>
                <a:latin typeface="Calibri" panose="020F0502020204030204" pitchFamily="34" charset="0"/>
              </a:defRPr>
            </a:lvl4pPr>
            <a:lvl5pPr marL="2095500" indent="-231775">
              <a:spcBef>
                <a:spcPct val="30000"/>
              </a:spcBef>
              <a:defRPr sz="1200">
                <a:solidFill>
                  <a:schemeClr val="tx1"/>
                </a:solidFill>
                <a:latin typeface="Calibri" panose="020F0502020204030204" pitchFamily="34" charset="0"/>
              </a:defRPr>
            </a:lvl5pPr>
            <a:lvl6pPr marL="2552700" indent="-231775" eaLnBrk="0" fontAlgn="base" hangingPunct="0">
              <a:spcBef>
                <a:spcPct val="30000"/>
              </a:spcBef>
              <a:spcAft>
                <a:spcPct val="0"/>
              </a:spcAft>
              <a:defRPr sz="1200">
                <a:solidFill>
                  <a:schemeClr val="tx1"/>
                </a:solidFill>
                <a:latin typeface="Calibri" panose="020F0502020204030204" pitchFamily="34" charset="0"/>
              </a:defRPr>
            </a:lvl6pPr>
            <a:lvl7pPr marL="3009900" indent="-231775" eaLnBrk="0" fontAlgn="base" hangingPunct="0">
              <a:spcBef>
                <a:spcPct val="30000"/>
              </a:spcBef>
              <a:spcAft>
                <a:spcPct val="0"/>
              </a:spcAft>
              <a:defRPr sz="1200">
                <a:solidFill>
                  <a:schemeClr val="tx1"/>
                </a:solidFill>
                <a:latin typeface="Calibri" panose="020F0502020204030204" pitchFamily="34" charset="0"/>
              </a:defRPr>
            </a:lvl7pPr>
            <a:lvl8pPr marL="3467100" indent="-231775" eaLnBrk="0" fontAlgn="base" hangingPunct="0">
              <a:spcBef>
                <a:spcPct val="30000"/>
              </a:spcBef>
              <a:spcAft>
                <a:spcPct val="0"/>
              </a:spcAft>
              <a:defRPr sz="1200">
                <a:solidFill>
                  <a:schemeClr val="tx1"/>
                </a:solidFill>
                <a:latin typeface="Calibri" panose="020F0502020204030204" pitchFamily="34" charset="0"/>
              </a:defRPr>
            </a:lvl8pPr>
            <a:lvl9pPr marL="39243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003D53-C945-443D-B137-18668173E5CB}" type="slidenum">
              <a:rPr lang="en-US" altLang="en-US" smtClean="0">
                <a:solidFill>
                  <a:srgbClr val="000000"/>
                </a:solidFill>
              </a:rPr>
              <a:pPr>
                <a:spcBef>
                  <a:spcPct val="0"/>
                </a:spcBef>
              </a:pPr>
              <a:t>1</a:t>
            </a:fld>
            <a:endParaRPr lang="en-US"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spcBef>
                <a:spcPct val="0"/>
              </a:spcBef>
            </a:pPr>
            <a:endParaRPr lang="en-US" altLang="en-US" smtClean="0">
              <a:solidFill>
                <a:srgbClr val="5F5F5F"/>
              </a:solidFill>
              <a:sym typeface="Minion Pro" pitchFamily="18" charset="0"/>
            </a:endParaRPr>
          </a:p>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3E36F67-025C-4DE9-8DE2-855059ED9182}" type="slidenum">
              <a:rPr lang="en-US" altLang="en-US"/>
              <a:pPr>
                <a:defRPr/>
              </a:pPr>
              <a:t>‹#›</a:t>
            </a:fld>
            <a:endParaRPr lang="en-US" altLang="en-US"/>
          </a:p>
        </p:txBody>
      </p:sp>
    </p:spTree>
    <p:extLst>
      <p:ext uri="{BB962C8B-B14F-4D97-AF65-F5344CB8AC3E}">
        <p14:creationId xmlns:p14="http://schemas.microsoft.com/office/powerpoint/2010/main" val="164567627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6096000" cy="12192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52578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2293B9-360E-49C1-AE72-E44232EB1F26}" type="slidenum">
              <a:rPr lang="en-US" altLang="en-US"/>
              <a:pPr>
                <a:defRPr/>
              </a:pPr>
              <a:t>‹#›</a:t>
            </a:fld>
            <a:endParaRPr lang="en-US" altLang="en-US"/>
          </a:p>
        </p:txBody>
      </p:sp>
    </p:spTree>
    <p:extLst>
      <p:ext uri="{BB962C8B-B14F-4D97-AF65-F5344CB8AC3E}">
        <p14:creationId xmlns:p14="http://schemas.microsoft.com/office/powerpoint/2010/main" val="37509082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27BEEED-96E3-4E55-969A-7CBEEC6F94DE}" type="slidenum">
              <a:rPr lang="en-US" altLang="en-US"/>
              <a:pPr>
                <a:defRPr/>
              </a:pPr>
              <a:t>‹#›</a:t>
            </a:fld>
            <a:endParaRPr lang="en-US" altLang="en-US"/>
          </a:p>
        </p:txBody>
      </p:sp>
    </p:spTree>
    <p:extLst>
      <p:ext uri="{BB962C8B-B14F-4D97-AF65-F5344CB8AC3E}">
        <p14:creationId xmlns:p14="http://schemas.microsoft.com/office/powerpoint/2010/main" val="24672481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6096000" cy="1219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5257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0DAF872-5AB9-4F45-A8D0-EFA32E00EE1A}" type="slidenum">
              <a:rPr lang="en-US" altLang="en-US"/>
              <a:pPr>
                <a:defRPr/>
              </a:pPr>
              <a:t>‹#›</a:t>
            </a:fld>
            <a:endParaRPr lang="en-US" altLang="en-US"/>
          </a:p>
        </p:txBody>
      </p:sp>
    </p:spTree>
    <p:extLst>
      <p:ext uri="{BB962C8B-B14F-4D97-AF65-F5344CB8AC3E}">
        <p14:creationId xmlns:p14="http://schemas.microsoft.com/office/powerpoint/2010/main" val="7736990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C0033FA-45D6-42C0-A0CE-E26F5281AD05}" type="slidenum">
              <a:rPr lang="en-US" altLang="en-US"/>
              <a:pPr>
                <a:defRPr/>
              </a:pPr>
              <a:t>‹#›</a:t>
            </a:fld>
            <a:endParaRPr lang="en-US" altLang="en-US"/>
          </a:p>
        </p:txBody>
      </p:sp>
    </p:spTree>
    <p:extLst>
      <p:ext uri="{BB962C8B-B14F-4D97-AF65-F5344CB8AC3E}">
        <p14:creationId xmlns:p14="http://schemas.microsoft.com/office/powerpoint/2010/main" val="23737998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6096000" cy="1219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FC64FD5-4D3B-4488-8854-24B02CEBC660}" type="slidenum">
              <a:rPr lang="en-US" altLang="en-US"/>
              <a:pPr>
                <a:defRPr/>
              </a:pPr>
              <a:t>‹#›</a:t>
            </a:fld>
            <a:endParaRPr lang="en-US" altLang="en-US"/>
          </a:p>
        </p:txBody>
      </p:sp>
    </p:spTree>
    <p:extLst>
      <p:ext uri="{BB962C8B-B14F-4D97-AF65-F5344CB8AC3E}">
        <p14:creationId xmlns:p14="http://schemas.microsoft.com/office/powerpoint/2010/main" val="20032478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72FAE2E-8CF0-4325-94DF-F51B4B9F2F37}" type="slidenum">
              <a:rPr lang="en-US" altLang="en-US"/>
              <a:pPr>
                <a:defRPr/>
              </a:pPr>
              <a:t>‹#›</a:t>
            </a:fld>
            <a:endParaRPr lang="en-US" altLang="en-US"/>
          </a:p>
        </p:txBody>
      </p:sp>
    </p:spTree>
    <p:extLst>
      <p:ext uri="{BB962C8B-B14F-4D97-AF65-F5344CB8AC3E}">
        <p14:creationId xmlns:p14="http://schemas.microsoft.com/office/powerpoint/2010/main" val="19107447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6096000" cy="1219200"/>
          </a:xfrm>
          <a:prstGeom prst="rect">
            <a:avLst/>
          </a:prstGeom>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9333E60-A947-4085-A367-7CC729C985ED}" type="slidenum">
              <a:rPr lang="en-US" altLang="en-US"/>
              <a:pPr>
                <a:defRPr/>
              </a:pPr>
              <a:t>‹#›</a:t>
            </a:fld>
            <a:endParaRPr lang="en-US" altLang="en-US"/>
          </a:p>
        </p:txBody>
      </p:sp>
    </p:spTree>
    <p:extLst>
      <p:ext uri="{BB962C8B-B14F-4D97-AF65-F5344CB8AC3E}">
        <p14:creationId xmlns:p14="http://schemas.microsoft.com/office/powerpoint/2010/main" val="23876672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68048A-3353-448D-90F3-F8A73EA22AC0}" type="slidenum">
              <a:rPr lang="en-US" altLang="en-US"/>
              <a:pPr>
                <a:defRPr/>
              </a:pPr>
              <a:t>‹#›</a:t>
            </a:fld>
            <a:endParaRPr lang="en-US" altLang="en-US"/>
          </a:p>
        </p:txBody>
      </p:sp>
    </p:spTree>
    <p:extLst>
      <p:ext uri="{BB962C8B-B14F-4D97-AF65-F5344CB8AC3E}">
        <p14:creationId xmlns:p14="http://schemas.microsoft.com/office/powerpoint/2010/main" val="27577070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BAC2CE4-8981-4A4A-90F7-4BF81DC0D207}" type="slidenum">
              <a:rPr lang="en-US" altLang="en-US"/>
              <a:pPr>
                <a:defRPr/>
              </a:pPr>
              <a:t>‹#›</a:t>
            </a:fld>
            <a:endParaRPr lang="en-US" altLang="en-US"/>
          </a:p>
        </p:txBody>
      </p:sp>
    </p:spTree>
    <p:extLst>
      <p:ext uri="{BB962C8B-B14F-4D97-AF65-F5344CB8AC3E}">
        <p14:creationId xmlns:p14="http://schemas.microsoft.com/office/powerpoint/2010/main" val="32062708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Myriad Pro Cond"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xfrm>
            <a:off x="7485063" y="6399213"/>
            <a:ext cx="268287" cy="2794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4BDC695-D769-4874-8FCA-973983FD8EE5}" type="slidenum">
              <a:rPr lang="en-US" altLang="en-US"/>
              <a:pPr>
                <a:defRPr/>
              </a:pPr>
              <a:t>‹#›</a:t>
            </a:fld>
            <a:endParaRPr lang="en-US" altLang="en-US"/>
          </a:p>
        </p:txBody>
      </p:sp>
    </p:spTree>
    <p:extLst>
      <p:ext uri="{BB962C8B-B14F-4D97-AF65-F5344CB8AC3E}">
        <p14:creationId xmlns:p14="http://schemas.microsoft.com/office/powerpoint/2010/main" val="251410708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790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07375" y="5605463"/>
            <a:ext cx="936625"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8" name="Picture 10" descr="color2.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838200" y="61913"/>
            <a:ext cx="8153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hf hdr="0" ftr="0" dt="0"/>
  <p:txStyles>
    <p:titleStyle>
      <a:lvl1pPr marL="39688" indent="-39688" algn="r" rtl="0" eaLnBrk="0" fontAlgn="base" hangingPunct="0">
        <a:spcBef>
          <a:spcPct val="0"/>
        </a:spcBef>
        <a:spcAft>
          <a:spcPct val="0"/>
        </a:spcAft>
        <a:defRPr sz="4000">
          <a:solidFill>
            <a:schemeClr val="bg1"/>
          </a:solidFill>
          <a:latin typeface="Times New Roman" pitchFamily="18" charset="0"/>
          <a:ea typeface="+mj-ea"/>
          <a:cs typeface="+mj-cs"/>
          <a:sym typeface="Myriad Pro Cond" pitchFamily="34" charset="0"/>
        </a:defRPr>
      </a:lvl1pPr>
      <a:lvl2pPr marL="39688" indent="-39688" algn="r" rtl="0" eaLnBrk="0" fontAlgn="base" hangingPunct="0">
        <a:spcBef>
          <a:spcPct val="0"/>
        </a:spcBef>
        <a:spcAft>
          <a:spcPct val="0"/>
        </a:spcAft>
        <a:defRPr sz="4000">
          <a:solidFill>
            <a:schemeClr val="bg1"/>
          </a:solidFill>
          <a:latin typeface="Times New Roman" pitchFamily="18" charset="0"/>
          <a:ea typeface="ヒラギノ角ゴ ProN W3" charset="0"/>
          <a:cs typeface="ヒラギノ角ゴ ProN W3" charset="0"/>
          <a:sym typeface="Myriad Pro Cond" pitchFamily="34" charset="0"/>
        </a:defRPr>
      </a:lvl2pPr>
      <a:lvl3pPr marL="39688" indent="-39688" algn="r" rtl="0" eaLnBrk="0" fontAlgn="base" hangingPunct="0">
        <a:spcBef>
          <a:spcPct val="0"/>
        </a:spcBef>
        <a:spcAft>
          <a:spcPct val="0"/>
        </a:spcAft>
        <a:defRPr sz="4000">
          <a:solidFill>
            <a:schemeClr val="bg1"/>
          </a:solidFill>
          <a:latin typeface="Times New Roman" pitchFamily="18" charset="0"/>
          <a:ea typeface="ヒラギノ角ゴ ProN W3" charset="0"/>
          <a:cs typeface="ヒラギノ角ゴ ProN W3" charset="0"/>
          <a:sym typeface="Myriad Pro Cond" pitchFamily="34" charset="0"/>
        </a:defRPr>
      </a:lvl3pPr>
      <a:lvl4pPr marL="39688" indent="-39688" algn="r" rtl="0" eaLnBrk="0" fontAlgn="base" hangingPunct="0">
        <a:spcBef>
          <a:spcPct val="0"/>
        </a:spcBef>
        <a:spcAft>
          <a:spcPct val="0"/>
        </a:spcAft>
        <a:defRPr sz="4000">
          <a:solidFill>
            <a:schemeClr val="bg1"/>
          </a:solidFill>
          <a:latin typeface="Times New Roman" pitchFamily="18" charset="0"/>
          <a:ea typeface="ヒラギノ角ゴ ProN W3" charset="0"/>
          <a:cs typeface="ヒラギノ角ゴ ProN W3" charset="0"/>
          <a:sym typeface="Myriad Pro Cond" pitchFamily="34" charset="0"/>
        </a:defRPr>
      </a:lvl4pPr>
      <a:lvl5pPr marL="39688" indent="-39688" algn="r" rtl="0" eaLnBrk="0" fontAlgn="base" hangingPunct="0">
        <a:spcBef>
          <a:spcPct val="0"/>
        </a:spcBef>
        <a:spcAft>
          <a:spcPct val="0"/>
        </a:spcAft>
        <a:defRPr sz="4000">
          <a:solidFill>
            <a:schemeClr val="bg1"/>
          </a:solidFill>
          <a:latin typeface="Times New Roman" pitchFamily="18" charset="0"/>
          <a:ea typeface="ヒラギノ角ゴ ProN W3" charset="0"/>
          <a:cs typeface="ヒラギノ角ゴ ProN W3" charset="0"/>
          <a:sym typeface="Myriad Pro Cond" pitchFamily="34" charset="0"/>
        </a:defRPr>
      </a:lvl5pPr>
      <a:lvl6pPr marL="496888" algn="ctr" rtl="0" fontAlgn="base">
        <a:spcBef>
          <a:spcPct val="0"/>
        </a:spcBef>
        <a:spcAft>
          <a:spcPct val="0"/>
        </a:spcAft>
        <a:defRPr sz="4400">
          <a:solidFill>
            <a:srgbClr val="191919"/>
          </a:solidFill>
          <a:latin typeface="Myriad Pro Cond" charset="0"/>
          <a:ea typeface="ヒラギノ角ゴ ProN W3" charset="0"/>
          <a:cs typeface="ヒラギノ角ゴ ProN W3" charset="0"/>
          <a:sym typeface="Myriad Pro Cond" charset="0"/>
        </a:defRPr>
      </a:lvl6pPr>
      <a:lvl7pPr marL="954088" algn="ctr" rtl="0" fontAlgn="base">
        <a:spcBef>
          <a:spcPct val="0"/>
        </a:spcBef>
        <a:spcAft>
          <a:spcPct val="0"/>
        </a:spcAft>
        <a:defRPr sz="4400">
          <a:solidFill>
            <a:srgbClr val="191919"/>
          </a:solidFill>
          <a:latin typeface="Myriad Pro Cond" charset="0"/>
          <a:ea typeface="ヒラギノ角ゴ ProN W3" charset="0"/>
          <a:cs typeface="ヒラギノ角ゴ ProN W3" charset="0"/>
          <a:sym typeface="Myriad Pro Cond" charset="0"/>
        </a:defRPr>
      </a:lvl7pPr>
      <a:lvl8pPr marL="1411288" algn="ctr" rtl="0" fontAlgn="base">
        <a:spcBef>
          <a:spcPct val="0"/>
        </a:spcBef>
        <a:spcAft>
          <a:spcPct val="0"/>
        </a:spcAft>
        <a:defRPr sz="4400">
          <a:solidFill>
            <a:srgbClr val="191919"/>
          </a:solidFill>
          <a:latin typeface="Myriad Pro Cond" charset="0"/>
          <a:ea typeface="ヒラギノ角ゴ ProN W3" charset="0"/>
          <a:cs typeface="ヒラギノ角ゴ ProN W3" charset="0"/>
          <a:sym typeface="Myriad Pro Cond" charset="0"/>
        </a:defRPr>
      </a:lvl8pPr>
      <a:lvl9pPr marL="1868488" algn="ctr" rtl="0" fontAlgn="base">
        <a:spcBef>
          <a:spcPct val="0"/>
        </a:spcBef>
        <a:spcAft>
          <a:spcPct val="0"/>
        </a:spcAft>
        <a:defRPr sz="4400">
          <a:solidFill>
            <a:srgbClr val="191919"/>
          </a:solidFill>
          <a:latin typeface="Myriad Pro Cond" charset="0"/>
          <a:ea typeface="ヒラギノ角ゴ ProN W3" charset="0"/>
          <a:cs typeface="ヒラギノ角ゴ ProN W3" charset="0"/>
          <a:sym typeface="Myriad Pro Cond" charset="0"/>
        </a:defRPr>
      </a:lvl9pPr>
    </p:titleStyle>
    <p:bodyStyle>
      <a:lvl1pPr marL="382588" indent="-342900" algn="l" rtl="0" eaLnBrk="0" fontAlgn="base" hangingPunct="0">
        <a:spcBef>
          <a:spcPts val="800"/>
        </a:spcBef>
        <a:spcAft>
          <a:spcPct val="0"/>
        </a:spcAft>
        <a:buClr>
          <a:srgbClr val="000000"/>
        </a:buClr>
        <a:buSzPct val="100000"/>
        <a:buFont typeface="Arial" panose="020B0604020202020204" pitchFamily="34" charset="0"/>
        <a:buChar char="•"/>
        <a:defRPr sz="3200">
          <a:solidFill>
            <a:schemeClr val="tx1"/>
          </a:solidFill>
          <a:latin typeface="Times New Roman" pitchFamily="18" charset="0"/>
          <a:ea typeface="+mn-ea"/>
          <a:cs typeface="+mn-cs"/>
          <a:sym typeface="Myriad Pro Cond" pitchFamily="34" charset="0"/>
        </a:defRPr>
      </a:lvl1pPr>
      <a:lvl2pPr marL="731838" indent="-285750" algn="l" rtl="0" eaLnBrk="0" fontAlgn="base" hangingPunct="0">
        <a:spcBef>
          <a:spcPts val="700"/>
        </a:spcBef>
        <a:spcAft>
          <a:spcPct val="0"/>
        </a:spcAft>
        <a:buClr>
          <a:srgbClr val="000000"/>
        </a:buClr>
        <a:buSzPct val="100000"/>
        <a:buFont typeface="Arial" panose="020B0604020202020204" pitchFamily="34" charset="0"/>
        <a:buChar char="–"/>
        <a:defRPr sz="2800">
          <a:solidFill>
            <a:schemeClr val="tx1"/>
          </a:solidFill>
          <a:latin typeface="Times New Roman" pitchFamily="18" charset="0"/>
          <a:ea typeface="+mn-ea"/>
          <a:cs typeface="+mn-cs"/>
          <a:sym typeface="Myriad Pro Cond" pitchFamily="34" charset="0"/>
        </a:defRPr>
      </a:lvl2pPr>
      <a:lvl3pPr marL="1131888" indent="-228600" algn="l" rtl="0" eaLnBrk="0" fontAlgn="base" hangingPunct="0">
        <a:spcBef>
          <a:spcPts val="600"/>
        </a:spcBef>
        <a:spcAft>
          <a:spcPct val="0"/>
        </a:spcAft>
        <a:buClr>
          <a:srgbClr val="000000"/>
        </a:buClr>
        <a:buSzPct val="100000"/>
        <a:buFont typeface="Arial" panose="020B0604020202020204" pitchFamily="34" charset="0"/>
        <a:buChar char="•"/>
        <a:defRPr sz="2400">
          <a:solidFill>
            <a:schemeClr val="tx1"/>
          </a:solidFill>
          <a:latin typeface="Times New Roman" pitchFamily="18" charset="0"/>
          <a:ea typeface="+mn-ea"/>
          <a:cs typeface="+mn-cs"/>
          <a:sym typeface="Myriad Pro Cond" pitchFamily="34" charset="0"/>
        </a:defRPr>
      </a:lvl3pPr>
      <a:lvl4pPr marL="1589088"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Times New Roman" pitchFamily="18" charset="0"/>
          <a:ea typeface="+mn-ea"/>
          <a:cs typeface="+mn-cs"/>
          <a:sym typeface="Myriad Pro Cond" pitchFamily="34" charset="0"/>
        </a:defRPr>
      </a:lvl4pPr>
      <a:lvl5pPr marL="2046288" indent="-228600" algn="l" rtl="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Times New Roman" pitchFamily="18" charset="0"/>
          <a:ea typeface="+mn-ea"/>
          <a:cs typeface="+mn-cs"/>
          <a:sym typeface="Myriad Pro Cond"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Myriad Pro Cond"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Myriad Pro Cond"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Myriad Pro Cond"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Myriad Pro Con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0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4" name="Picture 6" descr="color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676400"/>
            <a:ext cx="52578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pic>
        <p:nvPicPr>
          <p:cNvPr id="25603" name="Picture 7" descr="color-emotion-guide_512d42458efc1_w15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3914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p:cNvSpPr>
          <p:nvPr/>
        </p:nvSpPr>
        <p:spPr bwMode="auto">
          <a:xfrm>
            <a:off x="1219200" y="2433638"/>
            <a:ext cx="6924675"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150000"/>
              </a:lnSpc>
            </a:pPr>
            <a:r>
              <a:rPr lang="en-US" altLang="en-US">
                <a:solidFill>
                  <a:schemeClr val="tx1"/>
                </a:solidFill>
                <a:latin typeface="Arial Black" panose="020B0A04020102020204" pitchFamily="34" charset="0"/>
                <a:sym typeface="Arial Black" panose="020B0A04020102020204" pitchFamily="34" charset="0"/>
              </a:rPr>
              <a:t>                              </a:t>
            </a:r>
            <a:r>
              <a:rPr lang="en-US" altLang="en-US">
                <a:solidFill>
                  <a:srgbClr val="808080"/>
                </a:solidFill>
                <a:latin typeface="Arial Black" panose="020B0A04020102020204" pitchFamily="34" charset="0"/>
                <a:sym typeface="Arial Black" panose="020B0A04020102020204" pitchFamily="34" charset="0"/>
              </a:rPr>
              <a:t>is the most dramatic, intense and emotional color attracting the eye no matter where it appears. A very immediate color, red can appear closer than it is. Lighter hues in the red spectrum elicit joy and sensitivity, while deeper hues can translate to passion and anger. Physiologically, it is known to increase energy and appetite.</a:t>
            </a:r>
          </a:p>
        </p:txBody>
      </p:sp>
      <p:sp>
        <p:nvSpPr>
          <p:cNvPr id="26627" name="Rectangle 7"/>
          <p:cNvSpPr>
            <a:spLocks/>
          </p:cNvSpPr>
          <p:nvPr/>
        </p:nvSpPr>
        <p:spPr bwMode="auto">
          <a:xfrm>
            <a:off x="1143000" y="1882775"/>
            <a:ext cx="32766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5650"/>
              </a:spcBef>
            </a:pPr>
            <a:r>
              <a:rPr lang="en-US" altLang="en-US" sz="8000">
                <a:solidFill>
                  <a:srgbClr val="CC0000"/>
                </a:solidFill>
                <a:latin typeface="Arial Black" panose="020B0A04020102020204" pitchFamily="34" charset="0"/>
                <a:sym typeface="Arial Black" panose="020B0A04020102020204" pitchFamily="34" charset="0"/>
              </a:rPr>
              <a:t>RED</a:t>
            </a:r>
          </a:p>
        </p:txBody>
      </p:sp>
      <p:sp>
        <p:nvSpPr>
          <p:cNvPr id="6"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p:cNvSpPr>
          <p:nvPr/>
        </p:nvSpPr>
        <p:spPr bwMode="auto">
          <a:xfrm>
            <a:off x="1295400" y="2303463"/>
            <a:ext cx="70104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150000"/>
              </a:lnSpc>
            </a:pPr>
            <a:r>
              <a:rPr lang="en-US" altLang="en-US">
                <a:solidFill>
                  <a:schemeClr val="tx1"/>
                </a:solidFill>
                <a:latin typeface="Arial Black" panose="020B0A04020102020204" pitchFamily="34" charset="0"/>
                <a:sym typeface="Arial Black" panose="020B0A04020102020204" pitchFamily="34" charset="0"/>
              </a:rPr>
              <a:t>                                                               </a:t>
            </a:r>
            <a:r>
              <a:rPr lang="en-US" altLang="en-US">
                <a:solidFill>
                  <a:srgbClr val="808080"/>
                </a:solidFill>
                <a:latin typeface="Arial Black" panose="020B0A04020102020204" pitchFamily="34" charset="0"/>
                <a:sym typeface="Arial Black" panose="020B0A04020102020204" pitchFamily="34" charset="0"/>
              </a:rPr>
              <a:t>This combo of yellow and red is energetic, exciting and warm. It is an attention getting color, as is red, but in a more welcoming and friendly way. It also possessed a spiritual dimension associated with its connection to fire. </a:t>
            </a:r>
          </a:p>
        </p:txBody>
      </p:sp>
      <p:sp>
        <p:nvSpPr>
          <p:cNvPr id="27651" name="Rectangle 8"/>
          <p:cNvSpPr>
            <a:spLocks/>
          </p:cNvSpPr>
          <p:nvPr/>
        </p:nvSpPr>
        <p:spPr bwMode="auto">
          <a:xfrm>
            <a:off x="1246188" y="1722438"/>
            <a:ext cx="5232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5650"/>
              </a:spcBef>
            </a:pPr>
            <a:r>
              <a:rPr lang="en-US" altLang="en-US" sz="8000">
                <a:solidFill>
                  <a:srgbClr val="FF6600"/>
                </a:solidFill>
                <a:latin typeface="Arial Black" panose="020B0A04020102020204" pitchFamily="34" charset="0"/>
                <a:sym typeface="Arial Black" panose="020B0A04020102020204" pitchFamily="34" charset="0"/>
              </a:rPr>
              <a:t>ORANGE</a:t>
            </a:r>
          </a:p>
        </p:txBody>
      </p:sp>
      <p:sp>
        <p:nvSpPr>
          <p:cNvPr id="8"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p:cNvSpPr>
          <p:nvPr/>
        </p:nvSpPr>
        <p:spPr bwMode="auto">
          <a:xfrm>
            <a:off x="1447800" y="2303463"/>
            <a:ext cx="70104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150000"/>
              </a:lnSpc>
            </a:pPr>
            <a:r>
              <a:rPr lang="en-US" altLang="en-US">
                <a:solidFill>
                  <a:schemeClr val="tx1"/>
                </a:solidFill>
                <a:latin typeface="Arial Black" panose="020B0A04020102020204" pitchFamily="34" charset="0"/>
                <a:sym typeface="Arial Black" panose="020B0A04020102020204" pitchFamily="34" charset="0"/>
              </a:rPr>
              <a:t>                                                               </a:t>
            </a:r>
            <a:r>
              <a:rPr lang="en-US" altLang="en-US">
                <a:solidFill>
                  <a:srgbClr val="808080"/>
                </a:solidFill>
                <a:latin typeface="Arial Black" panose="020B0A04020102020204" pitchFamily="34" charset="0"/>
                <a:sym typeface="Arial Black" panose="020B0A04020102020204" pitchFamily="34" charset="0"/>
              </a:rPr>
              <a:t>While cheery and inviting, bright yellow can be difficult on the eye. Experts say it helps focus concentration and speed metabolism. Its optimistic reputation, however, is belied by studies that show yellow causes people to lose their tempers easily. </a:t>
            </a:r>
          </a:p>
        </p:txBody>
      </p:sp>
      <p:sp>
        <p:nvSpPr>
          <p:cNvPr id="28675" name="Rectangle 8"/>
          <p:cNvSpPr>
            <a:spLocks/>
          </p:cNvSpPr>
          <p:nvPr/>
        </p:nvSpPr>
        <p:spPr bwMode="auto">
          <a:xfrm>
            <a:off x="1398588" y="1722438"/>
            <a:ext cx="5232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5650"/>
              </a:spcBef>
            </a:pPr>
            <a:r>
              <a:rPr lang="en-US" altLang="en-US" sz="8000">
                <a:solidFill>
                  <a:srgbClr val="FFFF00"/>
                </a:solidFill>
                <a:latin typeface="Arial Black" panose="020B0A04020102020204" pitchFamily="34" charset="0"/>
                <a:sym typeface="Arial Black" panose="020B0A04020102020204" pitchFamily="34" charset="0"/>
              </a:rPr>
              <a:t>YELLOW</a:t>
            </a:r>
          </a:p>
        </p:txBody>
      </p:sp>
      <p:sp>
        <p:nvSpPr>
          <p:cNvPr id="6"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p:cNvSpPr>
          <p:nvPr/>
        </p:nvSpPr>
        <p:spPr bwMode="auto">
          <a:xfrm>
            <a:off x="1371600" y="2176463"/>
            <a:ext cx="70866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150000"/>
              </a:lnSpc>
            </a:pPr>
            <a:r>
              <a:rPr lang="en-US" altLang="en-US">
                <a:solidFill>
                  <a:schemeClr val="tx1"/>
                </a:solidFill>
                <a:latin typeface="Arial Black" panose="020B0A04020102020204" pitchFamily="34" charset="0"/>
                <a:sym typeface="Arial Black" panose="020B0A04020102020204" pitchFamily="34" charset="0"/>
              </a:rPr>
              <a:t>                                                    </a:t>
            </a:r>
            <a:r>
              <a:rPr lang="en-US" altLang="en-US">
                <a:solidFill>
                  <a:srgbClr val="808080"/>
                </a:solidFill>
                <a:latin typeface="Arial Black" panose="020B0A04020102020204" pitchFamily="34" charset="0"/>
                <a:sym typeface="Arial Black" panose="020B0A04020102020204" pitchFamily="34" charset="0"/>
              </a:rPr>
              <a:t>Falling between blue and yellow, green is more versatile than either of its primary colors. Green represents nature, tranquility and health. It is also the color of money and darker greens are considered masculine and conservative. Lighter greens can be relaxing.</a:t>
            </a:r>
          </a:p>
        </p:txBody>
      </p:sp>
      <p:sp>
        <p:nvSpPr>
          <p:cNvPr id="29699" name="Rectangle 8"/>
          <p:cNvSpPr>
            <a:spLocks/>
          </p:cNvSpPr>
          <p:nvPr/>
        </p:nvSpPr>
        <p:spPr bwMode="auto">
          <a:xfrm>
            <a:off x="1322388" y="1595438"/>
            <a:ext cx="5232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5650"/>
              </a:spcBef>
            </a:pPr>
            <a:r>
              <a:rPr lang="en-US" altLang="en-US" sz="8000">
                <a:solidFill>
                  <a:srgbClr val="009900"/>
                </a:solidFill>
                <a:latin typeface="Arial Black" panose="020B0A04020102020204" pitchFamily="34" charset="0"/>
                <a:sym typeface="Arial Black" panose="020B0A04020102020204" pitchFamily="34" charset="0"/>
              </a:rPr>
              <a:t>GREEN</a:t>
            </a:r>
          </a:p>
        </p:txBody>
      </p:sp>
      <p:sp>
        <p:nvSpPr>
          <p:cNvPr id="6"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p:cNvSpPr>
          <p:nvPr/>
        </p:nvSpPr>
        <p:spPr bwMode="auto">
          <a:xfrm>
            <a:off x="1371600" y="2197100"/>
            <a:ext cx="70104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150000"/>
              </a:lnSpc>
            </a:pPr>
            <a:r>
              <a:rPr lang="en-US" altLang="en-US">
                <a:solidFill>
                  <a:srgbClr val="808080"/>
                </a:solidFill>
                <a:latin typeface="Arial Black" panose="020B0A04020102020204" pitchFamily="34" charset="0"/>
                <a:sym typeface="Arial Black" panose="020B0A04020102020204" pitchFamily="34" charset="0"/>
              </a:rPr>
              <a:t>                                             One of the most abundant colors in the world, blue is the hue most often cited as a favorite. Blue is considered serene and peaceful, but the use of blue as a synonym for sadness has it roots in psychology as well. Some studies show that blue causes people to be more productive, but it can also be an appetite suppressant. Light blue can look larger than it is.</a:t>
            </a:r>
          </a:p>
        </p:txBody>
      </p:sp>
      <p:sp>
        <p:nvSpPr>
          <p:cNvPr id="30723" name="Rectangle 8"/>
          <p:cNvSpPr>
            <a:spLocks/>
          </p:cNvSpPr>
          <p:nvPr/>
        </p:nvSpPr>
        <p:spPr bwMode="auto">
          <a:xfrm>
            <a:off x="1371600" y="1600200"/>
            <a:ext cx="5232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5650"/>
              </a:spcBef>
            </a:pPr>
            <a:r>
              <a:rPr lang="en-US" altLang="en-US" sz="8000">
                <a:solidFill>
                  <a:srgbClr val="0033CC"/>
                </a:solidFill>
                <a:latin typeface="Arial Black" panose="020B0A04020102020204" pitchFamily="34" charset="0"/>
                <a:sym typeface="Arial Black" panose="020B0A04020102020204" pitchFamily="34" charset="0"/>
              </a:rPr>
              <a:t>BLUE</a:t>
            </a:r>
          </a:p>
        </p:txBody>
      </p:sp>
      <p:sp>
        <p:nvSpPr>
          <p:cNvPr id="6"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p:cNvSpPr>
          <p:nvPr/>
        </p:nvSpPr>
        <p:spPr bwMode="auto">
          <a:xfrm>
            <a:off x="1387475" y="2349500"/>
            <a:ext cx="67818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150000"/>
              </a:lnSpc>
            </a:pPr>
            <a:r>
              <a:rPr lang="en-US" altLang="en-US">
                <a:solidFill>
                  <a:srgbClr val="808080"/>
                </a:solidFill>
                <a:latin typeface="Arial Black" panose="020B0A04020102020204" pitchFamily="34" charset="0"/>
                <a:sym typeface="Arial Black" panose="020B0A04020102020204" pitchFamily="34" charset="0"/>
              </a:rPr>
              <a:t>                                                             Because of its mix of red and blue, purple tones can vary greatly and lean toward very warm or very cool hues. Purple is less common than other colors in nature so it can appear to be artificial. It has long been considered the color of royalty and connotes luxury and femininity. Young children are often drawn to purple.</a:t>
            </a:r>
            <a:r>
              <a:rPr lang="en-US" altLang="en-US">
                <a:solidFill>
                  <a:schemeClr val="tx1"/>
                </a:solidFill>
                <a:latin typeface="Arial" panose="020B0604020202020204" pitchFamily="34" charset="0"/>
                <a:cs typeface="Arial" panose="020B0604020202020204" pitchFamily="34" charset="0"/>
                <a:sym typeface="Arial" panose="020B0604020202020204" pitchFamily="34" charset="0"/>
              </a:rPr>
              <a:t> </a:t>
            </a:r>
          </a:p>
        </p:txBody>
      </p:sp>
      <p:sp>
        <p:nvSpPr>
          <p:cNvPr id="31747" name="Rectangle 7"/>
          <p:cNvSpPr>
            <a:spLocks/>
          </p:cNvSpPr>
          <p:nvPr/>
        </p:nvSpPr>
        <p:spPr bwMode="auto">
          <a:xfrm>
            <a:off x="1371600" y="1747838"/>
            <a:ext cx="52324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5650"/>
              </a:spcBef>
            </a:pPr>
            <a:r>
              <a:rPr lang="en-US" altLang="en-US" sz="8000">
                <a:solidFill>
                  <a:srgbClr val="6600CC"/>
                </a:solidFill>
                <a:latin typeface="Arial Black" panose="020B0A04020102020204" pitchFamily="34" charset="0"/>
                <a:sym typeface="Arial Black" panose="020B0A04020102020204" pitchFamily="34" charset="0"/>
              </a:rPr>
              <a:t>PURPLE</a:t>
            </a:r>
          </a:p>
        </p:txBody>
      </p:sp>
      <p:sp>
        <p:nvSpPr>
          <p:cNvPr id="6" name="Rectangle 2"/>
          <p:cNvSpPr txBox="1">
            <a:spLocks noChangeArrowheads="1"/>
          </p:cNvSpPr>
          <p:nvPr/>
        </p:nvSpPr>
        <p:spPr bwMode="auto">
          <a:xfrm>
            <a:off x="990600" y="8382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Use color psychology</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p:cNvSpPr>
          <p:nvPr/>
        </p:nvSpPr>
        <p:spPr bwMode="auto">
          <a:xfrm>
            <a:off x="914400" y="5994400"/>
            <a:ext cx="5435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Theme-related color folio bars </a:t>
            </a:r>
          </a:p>
        </p:txBody>
      </p:sp>
      <p:pic>
        <p:nvPicPr>
          <p:cNvPr id="32771" name="Picture 4" descr="jostens2017_1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240588" cy="4824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jostens2017_138.jpg"/>
          <p:cNvPicPr>
            <a:picLocks noChangeAspect="1"/>
          </p:cNvPicPr>
          <p:nvPr/>
        </p:nvPicPr>
        <p:blipFill>
          <a:blip r:embed="rId2">
            <a:extLst>
              <a:ext uri="{28A0092B-C50C-407E-A947-70E740481C1C}">
                <a14:useLocalDpi xmlns:a14="http://schemas.microsoft.com/office/drawing/2010/main" val="0"/>
              </a:ext>
            </a:extLst>
          </a:blip>
          <a:srcRect l="88408" t="90994"/>
          <a:stretch>
            <a:fillRect/>
          </a:stretch>
        </p:blipFill>
        <p:spPr bwMode="auto">
          <a:xfrm>
            <a:off x="5715000" y="4114800"/>
            <a:ext cx="2592388" cy="1341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239000" cy="46482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5" name="Rectangle 3"/>
          <p:cNvSpPr>
            <a:spLocks/>
          </p:cNvSpPr>
          <p:nvPr/>
        </p:nvSpPr>
        <p:spPr bwMode="auto">
          <a:xfrm>
            <a:off x="990600" y="59436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400">
                <a:solidFill>
                  <a:schemeClr val="tx1"/>
                </a:solidFill>
                <a:latin typeface="Arial" panose="020B0604020202020204" pitchFamily="34" charset="0"/>
                <a:cs typeface="Arial" panose="020B0604020202020204" pitchFamily="34" charset="0"/>
                <a:sym typeface="Minion Pro" pitchFamily="18" charset="0"/>
              </a:rPr>
              <a:t>Color used to unify content &amp; add personality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p:cNvSpPr>
          <p:nvPr/>
        </p:nvSpPr>
        <p:spPr bwMode="auto">
          <a:xfrm>
            <a:off x="990600" y="5994400"/>
            <a:ext cx="7086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Color coded folios to show the changing sections. </a:t>
            </a:r>
          </a:p>
        </p:txBody>
      </p:sp>
      <p:pic>
        <p:nvPicPr>
          <p:cNvPr id="34819" name="Picture 5" descr="jostens2016_73_spre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53300" cy="490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bwMode="auto">
          <a:xfrm>
            <a:off x="914400" y="914400"/>
            <a:ext cx="8229600" cy="609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lstStyle/>
          <a:p>
            <a:pPr indent="0" algn="l" eaLnBrk="1" hangingPunct="1"/>
            <a:r>
              <a:rPr lang="en-US" altLang="en-US" sz="3200" smtClean="0">
                <a:solidFill>
                  <a:schemeClr val="tx1"/>
                </a:solidFill>
                <a:latin typeface="Arial Black" panose="020B0A04020102020204" pitchFamily="34" charset="0"/>
              </a:rPr>
              <a:t>Use Color Purposefully</a:t>
            </a:r>
          </a:p>
        </p:txBody>
      </p:sp>
      <p:sp>
        <p:nvSpPr>
          <p:cNvPr id="14339" name="Rectangle 3"/>
          <p:cNvSpPr>
            <a:spLocks/>
          </p:cNvSpPr>
          <p:nvPr/>
        </p:nvSpPr>
        <p:spPr bwMode="auto">
          <a:xfrm>
            <a:off x="1219200" y="2514600"/>
            <a:ext cx="74041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spcBef>
                <a:spcPts val="90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Unify/Separate Content</a:t>
            </a:r>
          </a:p>
          <a:p>
            <a:pPr eaLnBrk="1" hangingPunct="1">
              <a:spcBef>
                <a:spcPts val="90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Emphasize/De-emphasize Content</a:t>
            </a:r>
          </a:p>
          <a:p>
            <a:pPr eaLnBrk="1" hangingPunct="1">
              <a:spcBef>
                <a:spcPts val="90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Direct readers where to look first</a:t>
            </a:r>
          </a:p>
          <a:p>
            <a:pPr eaLnBrk="1" hangingPunct="1">
              <a:spcBef>
                <a:spcPts val="90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Add personality to content</a:t>
            </a:r>
          </a:p>
        </p:txBody>
      </p:sp>
      <p:sp>
        <p:nvSpPr>
          <p:cNvPr id="17412" name="Rectangle 2"/>
          <p:cNvSpPr>
            <a:spLocks noChangeArrowheads="1"/>
          </p:cNvSpPr>
          <p:nvPr/>
        </p:nvSpPr>
        <p:spPr bwMode="auto">
          <a:xfrm>
            <a:off x="990600" y="1447800"/>
            <a:ext cx="388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132080" bIns="50800" anchor="ctr"/>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4000">
                <a:solidFill>
                  <a:srgbClr val="116DAF"/>
                </a:solidFill>
                <a:latin typeface="Arial Black" panose="020B0A04020102020204" pitchFamily="34" charset="0"/>
                <a:sym typeface="Myriad Pro Cond" pitchFamily="34" charset="0"/>
              </a:rPr>
              <a:t>Use Color to: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down)">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wipe(down)">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wipe(down)">
                                      <p:cBhvr>
                                        <p:cTn id="17" dur="5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wipe(down)">
                                      <p:cBhvr>
                                        <p:cTn id="2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p:cNvSpPr>
          <p:nvPr/>
        </p:nvSpPr>
        <p:spPr bwMode="auto">
          <a:xfrm>
            <a:off x="1143000" y="60198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400">
                <a:solidFill>
                  <a:schemeClr val="tx1"/>
                </a:solidFill>
                <a:latin typeface="Arial" panose="020B0604020202020204" pitchFamily="34" charset="0"/>
                <a:cs typeface="Arial" panose="020B0604020202020204" pitchFamily="34" charset="0"/>
                <a:sym typeface="Minion Pro" pitchFamily="18" charset="0"/>
              </a:rPr>
              <a:t>Folios are color coded by section for easy navigation through the book. </a:t>
            </a:r>
          </a:p>
        </p:txBody>
      </p:sp>
      <p:pic>
        <p:nvPicPr>
          <p:cNvPr id="35843" name="Picture 4" descr="005115-16_030_9-C-D.16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7467600" cy="4976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p:cNvSpPr>
          <p:nvPr/>
        </p:nvSpPr>
        <p:spPr bwMode="auto">
          <a:xfrm>
            <a:off x="838200" y="5994400"/>
            <a:ext cx="5867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Monochromatic color scheme </a:t>
            </a:r>
          </a:p>
        </p:txBody>
      </p:sp>
      <p:pic>
        <p:nvPicPr>
          <p:cNvPr id="36867" name="Picture 4" descr="jostens2016_38_sprea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765175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p:cNvSpPr>
          <p:nvPr/>
        </p:nvSpPr>
        <p:spPr bwMode="auto">
          <a:xfrm>
            <a:off x="990600" y="5943600"/>
            <a:ext cx="7391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400">
                <a:solidFill>
                  <a:schemeClr val="tx1"/>
                </a:solidFill>
                <a:latin typeface="Arial" panose="020B0604020202020204" pitchFamily="34" charset="0"/>
                <a:cs typeface="Arial" panose="020B0604020202020204" pitchFamily="34" charset="0"/>
                <a:sym typeface="Minion Pro" pitchFamily="18" charset="0"/>
              </a:rPr>
              <a:t>Color accents the headline and separates content modules. </a:t>
            </a:r>
          </a:p>
        </p:txBody>
      </p:sp>
      <p:sp>
        <p:nvSpPr>
          <p:cNvPr id="11272" name="Rectangle 8"/>
          <p:cNvSpPr>
            <a:spLocks/>
          </p:cNvSpPr>
          <p:nvPr/>
        </p:nvSpPr>
        <p:spPr bwMode="auto">
          <a:xfrm>
            <a:off x="2362200" y="3429000"/>
            <a:ext cx="5638800" cy="1200150"/>
          </a:xfrm>
          <a:prstGeom prst="rect">
            <a:avLst/>
          </a:prstGeom>
          <a:solidFill>
            <a:srgbClr val="116DA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400">
                <a:solidFill>
                  <a:schemeClr val="bg1"/>
                </a:solidFill>
                <a:latin typeface="Arial" panose="020B0604020202020204" pitchFamily="34" charset="0"/>
                <a:cs typeface="Arial" panose="020B0604020202020204" pitchFamily="34" charset="0"/>
                <a:sym typeface="Minion Pro" pitchFamily="18" charset="0"/>
              </a:rPr>
              <a:t>Color blocks are used behind captions and the photo strip to create unity across pages</a:t>
            </a:r>
          </a:p>
        </p:txBody>
      </p:sp>
      <p:pic>
        <p:nvPicPr>
          <p:cNvPr id="37892" name="Picture 4" descr="jostens2017_0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7373938" cy="477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dissolve">
                                      <p:cBhvr>
                                        <p:cTn id="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p:cNvSpPr>
          <p:nvPr/>
        </p:nvSpPr>
        <p:spPr bwMode="auto">
          <a:xfrm>
            <a:off x="914400" y="5994400"/>
            <a:ext cx="5435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Echoing color from photos </a:t>
            </a:r>
          </a:p>
        </p:txBody>
      </p:sp>
      <p:pic>
        <p:nvPicPr>
          <p:cNvPr id="38915"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46150"/>
            <a:ext cx="7391400" cy="48958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696200" cy="495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Rectangle 3"/>
          <p:cNvSpPr>
            <a:spLocks noChangeArrowheads="1"/>
          </p:cNvSpPr>
          <p:nvPr/>
        </p:nvSpPr>
        <p:spPr bwMode="auto">
          <a:xfrm>
            <a:off x="1066800" y="6019800"/>
            <a:ext cx="6432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latin typeface="Arial" panose="020B0604020202020204" pitchFamily="34" charset="0"/>
                <a:cs typeface="Arial" panose="020B0604020202020204" pitchFamily="34" charset="0"/>
                <a:sym typeface="Minion Pro" pitchFamily="18" charset="0"/>
              </a:rPr>
              <a:t>Use duotones to create mood.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p:cNvSpPr>
          <p:nvPr/>
        </p:nvSpPr>
        <p:spPr bwMode="auto">
          <a:xfrm>
            <a:off x="1371600" y="6248400"/>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Color echo links the logo to the paint.</a:t>
            </a:r>
          </a:p>
        </p:txBody>
      </p:sp>
      <p:sp>
        <p:nvSpPr>
          <p:cNvPr id="43011" name="Rectangle 3"/>
          <p:cNvSpPr>
            <a:spLocks/>
          </p:cNvSpPr>
          <p:nvPr/>
        </p:nvSpPr>
        <p:spPr bwMode="auto">
          <a:xfrm>
            <a:off x="914400" y="685800"/>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Black" panose="020B0A04020102020204" pitchFamily="34" charset="0"/>
                <a:cs typeface="Arial" panose="020B0604020202020204" pitchFamily="34" charset="0"/>
                <a:sym typeface="Minion Pro" pitchFamily="18" charset="0"/>
              </a:rPr>
              <a:t>Professional Examples</a:t>
            </a:r>
          </a:p>
        </p:txBody>
      </p:sp>
      <p:pic>
        <p:nvPicPr>
          <p:cNvPr id="43012" name="Picture 5" descr="2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68337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p:cNvSpPr>
          <p:nvPr/>
        </p:nvSpPr>
        <p:spPr bwMode="auto">
          <a:xfrm>
            <a:off x="1905000" y="6248400"/>
            <a:ext cx="5791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400">
                <a:solidFill>
                  <a:schemeClr val="tx1"/>
                </a:solidFill>
                <a:latin typeface="Arial" panose="020B0604020202020204" pitchFamily="34" charset="0"/>
                <a:cs typeface="Arial" panose="020B0604020202020204" pitchFamily="34" charset="0"/>
                <a:sym typeface="Minion Pro" pitchFamily="18" charset="0"/>
              </a:rPr>
              <a:t>Repeating orange unifies the spread </a:t>
            </a:r>
          </a:p>
        </p:txBody>
      </p:sp>
      <p:sp>
        <p:nvSpPr>
          <p:cNvPr id="44035" name="Rectangle 3"/>
          <p:cNvSpPr>
            <a:spLocks/>
          </p:cNvSpPr>
          <p:nvPr/>
        </p:nvSpPr>
        <p:spPr bwMode="auto">
          <a:xfrm>
            <a:off x="914400" y="685800"/>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Black" panose="020B0A04020102020204" pitchFamily="34" charset="0"/>
                <a:cs typeface="Arial" panose="020B0604020202020204" pitchFamily="34" charset="0"/>
                <a:sym typeface="Minion Pro" pitchFamily="18" charset="0"/>
              </a:rPr>
              <a:t>Professional Examples</a:t>
            </a:r>
          </a:p>
        </p:txBody>
      </p:sp>
      <p:pic>
        <p:nvPicPr>
          <p:cNvPr id="44036" name="Picture 5" descr="99u-08.jpg"/>
          <p:cNvPicPr>
            <a:picLocks noChangeAspect="1"/>
          </p:cNvPicPr>
          <p:nvPr/>
        </p:nvPicPr>
        <p:blipFill>
          <a:blip r:embed="rId2">
            <a:extLst>
              <a:ext uri="{28A0092B-C50C-407E-A947-70E740481C1C}">
                <a14:useLocalDpi xmlns:a14="http://schemas.microsoft.com/office/drawing/2010/main" val="0"/>
              </a:ext>
            </a:extLst>
          </a:blip>
          <a:srcRect l="9167" t="8768" r="8333" b="8768"/>
          <a:stretch>
            <a:fillRect/>
          </a:stretch>
        </p:blipFill>
        <p:spPr bwMode="auto">
          <a:xfrm>
            <a:off x="914400" y="1219200"/>
            <a:ext cx="7543800" cy="502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p:cNvSpPr>
          <p:nvPr/>
        </p:nvSpPr>
        <p:spPr bwMode="auto">
          <a:xfrm>
            <a:off x="990600" y="6172200"/>
            <a:ext cx="5867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Color defines content modules </a:t>
            </a:r>
          </a:p>
        </p:txBody>
      </p:sp>
      <p:sp>
        <p:nvSpPr>
          <p:cNvPr id="45059" name="Rectangle 3"/>
          <p:cNvSpPr>
            <a:spLocks/>
          </p:cNvSpPr>
          <p:nvPr/>
        </p:nvSpPr>
        <p:spPr bwMode="auto">
          <a:xfrm>
            <a:off x="914400" y="685800"/>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Black" panose="020B0A04020102020204" pitchFamily="34" charset="0"/>
                <a:cs typeface="Arial" panose="020B0604020202020204" pitchFamily="34" charset="0"/>
                <a:sym typeface="Minion Pro" pitchFamily="18" charset="0"/>
              </a:rPr>
              <a:t>Professional Examples</a:t>
            </a:r>
          </a:p>
        </p:txBody>
      </p:sp>
      <p:pic>
        <p:nvPicPr>
          <p:cNvPr id="45060" name="Picture 4" descr="fashion_spread_portfolio_Page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4183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1219200"/>
            <a:ext cx="7510462" cy="487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3" name="Rectangle 3"/>
          <p:cNvSpPr>
            <a:spLocks/>
          </p:cNvSpPr>
          <p:nvPr/>
        </p:nvSpPr>
        <p:spPr bwMode="auto">
          <a:xfrm>
            <a:off x="838200" y="6096000"/>
            <a:ext cx="5867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panose="020B0604020202020204" pitchFamily="34" charset="0"/>
                <a:cs typeface="Arial" panose="020B0604020202020204" pitchFamily="34" charset="0"/>
                <a:sym typeface="Minion Pro" pitchFamily="18" charset="0"/>
              </a:rPr>
              <a:t>Artistic use of color accents content.  </a:t>
            </a:r>
          </a:p>
        </p:txBody>
      </p:sp>
      <p:sp>
        <p:nvSpPr>
          <p:cNvPr id="46084" name="Rectangle 3"/>
          <p:cNvSpPr>
            <a:spLocks/>
          </p:cNvSpPr>
          <p:nvPr/>
        </p:nvSpPr>
        <p:spPr bwMode="auto">
          <a:xfrm>
            <a:off x="838200" y="685800"/>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Black" panose="020B0A04020102020204" pitchFamily="34" charset="0"/>
                <a:cs typeface="Arial" panose="020B0604020202020204" pitchFamily="34" charset="0"/>
                <a:sym typeface="Minion Pro" pitchFamily="18" charset="0"/>
              </a:rPr>
              <a:t>Professional Examples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p:cNvSpPr>
          <p:nvPr/>
        </p:nvSpPr>
        <p:spPr bwMode="auto">
          <a:xfrm>
            <a:off x="1143000" y="5867400"/>
            <a:ext cx="6553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400">
                <a:solidFill>
                  <a:schemeClr val="tx1"/>
                </a:solidFill>
                <a:latin typeface="Arial" panose="020B0604020202020204" pitchFamily="34" charset="0"/>
                <a:cs typeface="Arial" panose="020B0604020202020204" pitchFamily="34" charset="0"/>
                <a:sym typeface="Minion Pro" pitchFamily="18" charset="0"/>
              </a:rPr>
              <a:t>Color visually links the text and the image</a:t>
            </a:r>
          </a:p>
        </p:txBody>
      </p:sp>
      <p:sp>
        <p:nvSpPr>
          <p:cNvPr id="47107" name="Rectangle 3"/>
          <p:cNvSpPr>
            <a:spLocks/>
          </p:cNvSpPr>
          <p:nvPr/>
        </p:nvSpPr>
        <p:spPr bwMode="auto">
          <a:xfrm>
            <a:off x="914400" y="685800"/>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r>
              <a:rPr lang="en-US" altLang="en-US" sz="2800">
                <a:solidFill>
                  <a:schemeClr val="tx1"/>
                </a:solidFill>
                <a:latin typeface="Arial Black" panose="020B0A04020102020204" pitchFamily="34" charset="0"/>
                <a:cs typeface="Arial" panose="020B0604020202020204" pitchFamily="34" charset="0"/>
                <a:sym typeface="Minion Pro" pitchFamily="18" charset="0"/>
              </a:rPr>
              <a:t>Professional Examples</a:t>
            </a:r>
          </a:p>
        </p:txBody>
      </p:sp>
      <p:pic>
        <p:nvPicPr>
          <p:cNvPr id="47108" name="Picture 4" descr="Screen Shot 2017-04-14 at 9.34.24 A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2350" y="1122363"/>
            <a:ext cx="81216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bwMode="auto">
          <a:xfrm>
            <a:off x="914400" y="838200"/>
            <a:ext cx="6096000" cy="121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lstStyle/>
          <a:p>
            <a:pPr indent="0" algn="l" eaLnBrk="1" hangingPunct="1"/>
            <a:r>
              <a:rPr lang="en-US" altLang="en-US" sz="3200" dirty="0" smtClean="0">
                <a:solidFill>
                  <a:schemeClr val="tx1"/>
                </a:solidFill>
                <a:latin typeface="Arial Black" panose="020B0A04020102020204" pitchFamily="34" charset="0"/>
              </a:rPr>
              <a:t>Designing with Color</a:t>
            </a:r>
          </a:p>
        </p:txBody>
      </p:sp>
      <p:sp>
        <p:nvSpPr>
          <p:cNvPr id="8197" name="Rectangle 4"/>
          <p:cNvSpPr>
            <a:spLocks/>
          </p:cNvSpPr>
          <p:nvPr/>
        </p:nvSpPr>
        <p:spPr bwMode="auto">
          <a:xfrm>
            <a:off x="1066800" y="2362200"/>
            <a:ext cx="39131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90000"/>
              </a:lnSpc>
              <a:spcBef>
                <a:spcPts val="650"/>
              </a:spcBef>
              <a:buFont typeface="Arial" panose="020B0604020202020204" pitchFamily="34" charset="0"/>
              <a:buChar char="•"/>
            </a:pPr>
            <a:r>
              <a:rPr lang="en-US" altLang="en-US" sz="3200" dirty="0">
                <a:solidFill>
                  <a:schemeClr val="tx1"/>
                </a:solidFill>
                <a:latin typeface="Arial" panose="020B0604020202020204" pitchFamily="34" charset="0"/>
                <a:cs typeface="Arial" panose="020B0604020202020204" pitchFamily="34" charset="0"/>
                <a:sym typeface="Myriad Pro Bold" charset="0"/>
              </a:rPr>
              <a:t>Primary Headlines</a:t>
            </a:r>
          </a:p>
          <a:p>
            <a:pPr eaLnBrk="1" hangingPunct="1">
              <a:lnSpc>
                <a:spcPct val="90000"/>
              </a:lnSpc>
              <a:spcBef>
                <a:spcPts val="650"/>
              </a:spcBef>
              <a:buFont typeface="Arial" panose="020B0604020202020204" pitchFamily="34" charset="0"/>
              <a:buChar char="•"/>
            </a:pPr>
            <a:r>
              <a:rPr lang="en-US" altLang="en-US" sz="3200" dirty="0">
                <a:solidFill>
                  <a:schemeClr val="tx1"/>
                </a:solidFill>
                <a:latin typeface="Arial" panose="020B0604020202020204" pitchFamily="34" charset="0"/>
                <a:cs typeface="Arial" panose="020B0604020202020204" pitchFamily="34" charset="0"/>
                <a:sym typeface="Myriad Pro Bold" charset="0"/>
              </a:rPr>
              <a:t>Drop Caps</a:t>
            </a:r>
          </a:p>
          <a:p>
            <a:pPr eaLnBrk="1" hangingPunct="1">
              <a:lnSpc>
                <a:spcPct val="90000"/>
              </a:lnSpc>
              <a:spcBef>
                <a:spcPts val="650"/>
              </a:spcBef>
              <a:buFont typeface="Arial" panose="020B0604020202020204" pitchFamily="34" charset="0"/>
              <a:buChar char="•"/>
            </a:pPr>
            <a:r>
              <a:rPr lang="en-US" altLang="en-US" sz="3200" dirty="0">
                <a:solidFill>
                  <a:schemeClr val="tx1"/>
                </a:solidFill>
                <a:latin typeface="Arial" panose="020B0604020202020204" pitchFamily="34" charset="0"/>
                <a:cs typeface="Arial" panose="020B0604020202020204" pitchFamily="34" charset="0"/>
                <a:sym typeface="Myriad Pro Bold" charset="0"/>
              </a:rPr>
              <a:t>Caption </a:t>
            </a:r>
            <a:r>
              <a:rPr lang="en-US" altLang="en-US" sz="3200" dirty="0" smtClean="0">
                <a:solidFill>
                  <a:schemeClr val="tx1"/>
                </a:solidFill>
                <a:latin typeface="Arial" panose="020B0604020202020204" pitchFamily="34" charset="0"/>
                <a:cs typeface="Arial" panose="020B0604020202020204" pitchFamily="34" charset="0"/>
                <a:sym typeface="Myriad Pro Bold" charset="0"/>
              </a:rPr>
              <a:t>Overlays</a:t>
            </a:r>
            <a:endParaRPr lang="en-US" altLang="en-US" sz="3200" dirty="0">
              <a:solidFill>
                <a:schemeClr val="tx1"/>
              </a:solidFill>
              <a:latin typeface="Arial" panose="020B0604020202020204" pitchFamily="34" charset="0"/>
              <a:cs typeface="Arial" panose="020B0604020202020204" pitchFamily="34" charset="0"/>
              <a:sym typeface="Myriad Pro Bold" charset="0"/>
            </a:endParaRPr>
          </a:p>
          <a:p>
            <a:pPr eaLnBrk="1" hangingPunct="1">
              <a:lnSpc>
                <a:spcPct val="90000"/>
              </a:lnSpc>
              <a:spcBef>
                <a:spcPts val="650"/>
              </a:spcBef>
              <a:buFont typeface="Arial" panose="020B0604020202020204" pitchFamily="34" charset="0"/>
              <a:buChar char="•"/>
            </a:pPr>
            <a:r>
              <a:rPr lang="en-US" altLang="en-US" sz="3200" dirty="0">
                <a:solidFill>
                  <a:schemeClr val="tx1"/>
                </a:solidFill>
                <a:latin typeface="Arial" panose="020B0604020202020204" pitchFamily="34" charset="0"/>
                <a:cs typeface="Arial" panose="020B0604020202020204" pitchFamily="34" charset="0"/>
                <a:sym typeface="Myriad Pro Bold" charset="0"/>
              </a:rPr>
              <a:t>Rule Lines</a:t>
            </a:r>
          </a:p>
        </p:txBody>
      </p:sp>
      <p:sp>
        <p:nvSpPr>
          <p:cNvPr id="8198" name="Rectangle 5"/>
          <p:cNvSpPr>
            <a:spLocks/>
          </p:cNvSpPr>
          <p:nvPr/>
        </p:nvSpPr>
        <p:spPr bwMode="auto">
          <a:xfrm>
            <a:off x="5029200" y="2341563"/>
            <a:ext cx="4267200"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90000"/>
              </a:lnSpc>
              <a:spcBef>
                <a:spcPts val="650"/>
              </a:spcBef>
              <a:buFont typeface="Arial" panose="020B0604020202020204" pitchFamily="34" charset="0"/>
              <a:buChar char="•"/>
            </a:pPr>
            <a:r>
              <a:rPr lang="en-US" altLang="en-US" sz="3200" dirty="0" smtClean="0">
                <a:solidFill>
                  <a:schemeClr val="tx1"/>
                </a:solidFill>
                <a:latin typeface="Arial" panose="020B0604020202020204" pitchFamily="34" charset="0"/>
                <a:cs typeface="Arial" panose="020B0604020202020204" pitchFamily="34" charset="0"/>
                <a:sym typeface="Myriad Pro Bold" charset="0"/>
              </a:rPr>
              <a:t>Info-graphics</a:t>
            </a:r>
            <a:endParaRPr lang="en-US" altLang="en-US" sz="3200" dirty="0">
              <a:solidFill>
                <a:schemeClr val="tx1"/>
              </a:solidFill>
              <a:latin typeface="Arial" panose="020B0604020202020204" pitchFamily="34" charset="0"/>
              <a:cs typeface="Arial" panose="020B0604020202020204" pitchFamily="34" charset="0"/>
              <a:sym typeface="Myriad Pro Bold" charset="0"/>
            </a:endParaRPr>
          </a:p>
          <a:p>
            <a:pPr eaLnBrk="1" hangingPunct="1">
              <a:lnSpc>
                <a:spcPct val="90000"/>
              </a:lnSpc>
              <a:spcBef>
                <a:spcPts val="650"/>
              </a:spcBef>
              <a:buFont typeface="Arial" panose="020B0604020202020204" pitchFamily="34" charset="0"/>
              <a:buChar char="•"/>
            </a:pPr>
            <a:r>
              <a:rPr lang="en-US" altLang="en-US" sz="3200" dirty="0">
                <a:solidFill>
                  <a:schemeClr val="tx1"/>
                </a:solidFill>
                <a:latin typeface="Arial" panose="020B0604020202020204" pitchFamily="34" charset="0"/>
                <a:cs typeface="Arial" panose="020B0604020202020204" pitchFamily="34" charset="0"/>
                <a:sym typeface="Myriad Pro Bold" charset="0"/>
              </a:rPr>
              <a:t>Backgrounds</a:t>
            </a:r>
          </a:p>
          <a:p>
            <a:pPr eaLnBrk="1" hangingPunct="1">
              <a:lnSpc>
                <a:spcPct val="90000"/>
              </a:lnSpc>
              <a:spcBef>
                <a:spcPts val="650"/>
              </a:spcBef>
            </a:pPr>
            <a:endParaRPr lang="en-US" altLang="en-US" sz="3200" dirty="0">
              <a:solidFill>
                <a:schemeClr val="tx1"/>
              </a:solidFill>
              <a:latin typeface="Arial" panose="020B0604020202020204" pitchFamily="34" charset="0"/>
              <a:cs typeface="Arial" panose="020B0604020202020204" pitchFamily="34" charset="0"/>
              <a:sym typeface="Myriad Pro Bold" charset="0"/>
            </a:endParaRPr>
          </a:p>
        </p:txBody>
      </p:sp>
      <p:sp>
        <p:nvSpPr>
          <p:cNvPr id="18437" name="Rectangle 2"/>
          <p:cNvSpPr>
            <a:spLocks noChangeArrowheads="1"/>
          </p:cNvSpPr>
          <p:nvPr/>
        </p:nvSpPr>
        <p:spPr bwMode="auto">
          <a:xfrm>
            <a:off x="685800" y="1295400"/>
            <a:ext cx="396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132080" bIns="50800" anchor="ctr"/>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4000">
                <a:solidFill>
                  <a:srgbClr val="116DAF"/>
                </a:solidFill>
                <a:latin typeface="Arial Black" panose="020B0A04020102020204" pitchFamily="34" charset="0"/>
                <a:cs typeface="Arial" panose="020B0604020202020204" pitchFamily="34" charset="0"/>
                <a:sym typeface="Myriad Pro Cond" pitchFamily="34" charset="0"/>
              </a:rPr>
              <a:t>Use Color 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blinds(horizontal)">
                                      <p:cBhvr>
                                        <p:cTn id="7" dur="500"/>
                                        <p:tgtEl>
                                          <p:spTgt spid="81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197">
                                            <p:txEl>
                                              <p:pRg st="1" end="1"/>
                                            </p:txEl>
                                          </p:spTgt>
                                        </p:tgtEl>
                                        <p:attrNameLst>
                                          <p:attrName>style.visibility</p:attrName>
                                        </p:attrNameLst>
                                      </p:cBhvr>
                                      <p:to>
                                        <p:strVal val="visible"/>
                                      </p:to>
                                    </p:set>
                                    <p:animEffect transition="in" filter="blinds(horizontal)">
                                      <p:cBhvr>
                                        <p:cTn id="12" dur="500"/>
                                        <p:tgtEl>
                                          <p:spTgt spid="81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Effect transition="in" filter="blinds(horizontal)">
                                      <p:cBhvr>
                                        <p:cTn id="17" dur="500"/>
                                        <p:tgtEl>
                                          <p:spTgt spid="81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8197">
                                            <p:txEl>
                                              <p:pRg st="3" end="3"/>
                                            </p:txEl>
                                          </p:spTgt>
                                        </p:tgtEl>
                                        <p:attrNameLst>
                                          <p:attrName>style.visibility</p:attrName>
                                        </p:attrNameLst>
                                      </p:cBhvr>
                                      <p:to>
                                        <p:strVal val="visible"/>
                                      </p:to>
                                    </p:set>
                                    <p:animEffect transition="in" filter="blinds(horizontal)">
                                      <p:cBhvr>
                                        <p:cTn id="22" dur="500"/>
                                        <p:tgtEl>
                                          <p:spTgt spid="819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8198">
                                            <p:txEl>
                                              <p:pRg st="0" end="0"/>
                                            </p:txEl>
                                          </p:spTgt>
                                        </p:tgtEl>
                                        <p:attrNameLst>
                                          <p:attrName>style.visibility</p:attrName>
                                        </p:attrNameLst>
                                      </p:cBhvr>
                                      <p:to>
                                        <p:strVal val="visible"/>
                                      </p:to>
                                    </p:set>
                                    <p:animEffect transition="in" filter="blinds(horizontal)">
                                      <p:cBhvr>
                                        <p:cTn id="27" dur="500"/>
                                        <p:tgtEl>
                                          <p:spTgt spid="819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8198">
                                            <p:txEl>
                                              <p:pRg st="1" end="1"/>
                                            </p:txEl>
                                          </p:spTgt>
                                        </p:tgtEl>
                                        <p:attrNameLst>
                                          <p:attrName>style.visibility</p:attrName>
                                        </p:attrNameLst>
                                      </p:cBhvr>
                                      <p:to>
                                        <p:strVal val="visible"/>
                                      </p:to>
                                    </p:set>
                                    <p:animEffect transition="in" filter="blinds(horizontal)">
                                      <p:cBhvr>
                                        <p:cTn id="32" dur="500"/>
                                        <p:tgtEl>
                                          <p:spTgt spid="81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990600" y="762000"/>
            <a:ext cx="6096000" cy="121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lstStyle/>
          <a:p>
            <a:pPr indent="0" algn="l" eaLnBrk="1" hangingPunct="1"/>
            <a:r>
              <a:rPr lang="en-US" altLang="en-US" sz="3600" smtClean="0">
                <a:solidFill>
                  <a:schemeClr val="tx1"/>
                </a:solidFill>
                <a:latin typeface="Arial Black" panose="020B0A04020102020204" pitchFamily="34" charset="0"/>
              </a:rPr>
              <a:t>Color Strategies</a:t>
            </a:r>
          </a:p>
        </p:txBody>
      </p:sp>
      <p:sp>
        <p:nvSpPr>
          <p:cNvPr id="16389" name="Rectangle 4"/>
          <p:cNvSpPr>
            <a:spLocks/>
          </p:cNvSpPr>
          <p:nvPr/>
        </p:nvSpPr>
        <p:spPr bwMode="auto">
          <a:xfrm>
            <a:off x="1219200" y="1981200"/>
            <a:ext cx="68199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Echoing color from photos</a:t>
            </a:r>
          </a:p>
          <a:p>
            <a:pPr eaLnBrk="1" hangingPunct="1">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Theme/concept driven</a:t>
            </a:r>
          </a:p>
          <a:p>
            <a:pPr eaLnBrk="1" hangingPunct="1">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Choose 2 cool and 1 warm or</a:t>
            </a:r>
          </a:p>
          <a:p>
            <a:pPr eaLnBrk="1" hangingPunct="1">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2 warm and 1 cool colors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blinds(horizontal)">
                                      <p:cBhvr>
                                        <p:cTn id="7" dur="500"/>
                                        <p:tgtEl>
                                          <p:spTgt spid="163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Effect transition="in" filter="blinds(horizontal)">
                                      <p:cBhvr>
                                        <p:cTn id="12" dur="500"/>
                                        <p:tgtEl>
                                          <p:spTgt spid="163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6389">
                                            <p:txEl>
                                              <p:pRg st="2" end="2"/>
                                            </p:txEl>
                                          </p:spTgt>
                                        </p:tgtEl>
                                        <p:attrNameLst>
                                          <p:attrName>style.visibility</p:attrName>
                                        </p:attrNameLst>
                                      </p:cBhvr>
                                      <p:to>
                                        <p:strVal val="visible"/>
                                      </p:to>
                                    </p:set>
                                    <p:animEffect transition="in" filter="blinds(horizontal)">
                                      <p:cBhvr>
                                        <p:cTn id="17" dur="500"/>
                                        <p:tgtEl>
                                          <p:spTgt spid="163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6389">
                                            <p:txEl>
                                              <p:pRg st="3" end="3"/>
                                            </p:txEl>
                                          </p:spTgt>
                                        </p:tgtEl>
                                        <p:attrNameLst>
                                          <p:attrName>style.visibility</p:attrName>
                                        </p:attrNameLst>
                                      </p:cBhvr>
                                      <p:to>
                                        <p:strVal val="visible"/>
                                      </p:to>
                                    </p:set>
                                    <p:animEffect transition="in" filter="blinds(horizontal)">
                                      <p:cBhvr>
                                        <p:cTn id="22" dur="500"/>
                                        <p:tgtEl>
                                          <p:spTgt spid="163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990600" y="762000"/>
            <a:ext cx="6096000" cy="106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2080"/>
          <a:lstStyle/>
          <a:p>
            <a:pPr indent="0" algn="l" eaLnBrk="1" hangingPunct="1"/>
            <a:r>
              <a:rPr lang="en-US" altLang="en-US" sz="3200" dirty="0" smtClean="0">
                <a:solidFill>
                  <a:schemeClr val="tx1"/>
                </a:solidFill>
                <a:latin typeface="Arial Black" panose="020B0A04020102020204" pitchFamily="34" charset="0"/>
              </a:rPr>
              <a:t>Color Don’ts</a:t>
            </a:r>
          </a:p>
        </p:txBody>
      </p:sp>
      <p:sp>
        <p:nvSpPr>
          <p:cNvPr id="11269" name="Rectangle 4"/>
          <p:cNvSpPr>
            <a:spLocks/>
          </p:cNvSpPr>
          <p:nvPr/>
        </p:nvSpPr>
        <p:spPr bwMode="auto">
          <a:xfrm>
            <a:off x="1587500" y="2514600"/>
            <a:ext cx="6718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eaLnBrk="1" hangingPunct="1">
              <a:lnSpc>
                <a:spcPct val="90000"/>
              </a:lnSpc>
              <a:spcBef>
                <a:spcPts val="65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Body copy in color</a:t>
            </a:r>
          </a:p>
          <a:p>
            <a:pPr eaLnBrk="1" hangingPunct="1">
              <a:lnSpc>
                <a:spcPct val="90000"/>
              </a:lnSpc>
              <a:spcBef>
                <a:spcPts val="65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Painting the page with color</a:t>
            </a:r>
          </a:p>
          <a:p>
            <a:pPr eaLnBrk="1" hangingPunct="1">
              <a:lnSpc>
                <a:spcPct val="90000"/>
              </a:lnSpc>
              <a:spcBef>
                <a:spcPts val="65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Color overpowering the photos</a:t>
            </a:r>
          </a:p>
          <a:p>
            <a:pPr eaLnBrk="1" hangingPunct="1">
              <a:lnSpc>
                <a:spcPct val="90000"/>
              </a:lnSpc>
              <a:spcBef>
                <a:spcPts val="65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Lack of a strategy</a:t>
            </a:r>
          </a:p>
          <a:p>
            <a:pPr eaLnBrk="1" hangingPunct="1">
              <a:lnSpc>
                <a:spcPct val="90000"/>
              </a:lnSpc>
              <a:spcBef>
                <a:spcPts val="650"/>
              </a:spcBef>
              <a:buFont typeface="Arial" panose="020B0604020202020204" pitchFamily="34" charset="0"/>
              <a:buChar char="•"/>
            </a:pPr>
            <a:r>
              <a:rPr lang="en-US" altLang="en-US" sz="3600">
                <a:solidFill>
                  <a:schemeClr val="tx1"/>
                </a:solidFill>
                <a:latin typeface="Arial" panose="020B0604020202020204" pitchFamily="34" charset="0"/>
                <a:cs typeface="Arial" panose="020B0604020202020204" pitchFamily="34" charset="0"/>
                <a:sym typeface="Myriad Pro Bold" charset="0"/>
              </a:rPr>
              <a:t>Technically weak color images</a:t>
            </a:r>
          </a:p>
        </p:txBody>
      </p:sp>
      <p:sp>
        <p:nvSpPr>
          <p:cNvPr id="20484" name="Rectangle 2"/>
          <p:cNvSpPr>
            <a:spLocks noChangeArrowheads="1"/>
          </p:cNvSpPr>
          <p:nvPr/>
        </p:nvSpPr>
        <p:spPr bwMode="auto">
          <a:xfrm>
            <a:off x="838200" y="1295400"/>
            <a:ext cx="4114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rIns="132080" bIns="50800" anchor="ctr"/>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4000">
                <a:solidFill>
                  <a:srgbClr val="116DAF"/>
                </a:solidFill>
                <a:latin typeface="Arial Black" panose="020B0A04020102020204" pitchFamily="34" charset="0"/>
                <a:cs typeface="Arial" panose="020B0604020202020204" pitchFamily="34" charset="0"/>
                <a:sym typeface="Myriad Pro Cond" pitchFamily="34" charset="0"/>
              </a:rPr>
              <a:t>Color Abuses: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blinds(horizontal)">
                                      <p:cBhvr>
                                        <p:cTn id="7" dur="500"/>
                                        <p:tgtEl>
                                          <p:spTgt spid="112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blinds(horizontal)">
                                      <p:cBhvr>
                                        <p:cTn id="12" dur="500"/>
                                        <p:tgtEl>
                                          <p:spTgt spid="112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blinds(horizontal)">
                                      <p:cBhvr>
                                        <p:cTn id="17" dur="500"/>
                                        <p:tgtEl>
                                          <p:spTgt spid="112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blinds(horizontal)">
                                      <p:cBhvr>
                                        <p:cTn id="22" dur="500"/>
                                        <p:tgtEl>
                                          <p:spTgt spid="1126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blinds(horizontal)">
                                      <p:cBhvr>
                                        <p:cTn id="27" dur="500"/>
                                        <p:tgtEl>
                                          <p:spTgt spid="11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25" y="1295400"/>
            <a:ext cx="53244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4"/>
          <p:cNvSpPr>
            <a:spLocks/>
          </p:cNvSpPr>
          <p:nvPr/>
        </p:nvSpPr>
        <p:spPr bwMode="auto">
          <a:xfrm>
            <a:off x="1143000" y="1600200"/>
            <a:ext cx="1905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ctr" eaLnBrk="1" hangingPunct="1"/>
            <a:r>
              <a:rPr lang="en-US" altLang="en-US" sz="2400">
                <a:solidFill>
                  <a:schemeClr val="tx1"/>
                </a:solidFill>
                <a:latin typeface="Arial" panose="020B0604020202020204" pitchFamily="34" charset="0"/>
                <a:cs typeface="Arial" panose="020B0604020202020204" pitchFamily="34" charset="0"/>
                <a:sym typeface="Minion Pro Bold" charset="0"/>
              </a:rPr>
              <a:t>Dark, medium and light values of a single color provide contrast</a:t>
            </a:r>
          </a:p>
        </p:txBody>
      </p:sp>
      <p:sp>
        <p:nvSpPr>
          <p:cNvPr id="21508" name="Rectangle 11"/>
          <p:cNvSpPr>
            <a:spLocks/>
          </p:cNvSpPr>
          <p:nvPr/>
        </p:nvSpPr>
        <p:spPr bwMode="auto">
          <a:xfrm>
            <a:off x="1752600" y="6629400"/>
            <a:ext cx="5435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1400">
                <a:solidFill>
                  <a:schemeClr val="tx1"/>
                </a:solidFill>
                <a:latin typeface="Minion Pro" pitchFamily="18" charset="0"/>
                <a:sym typeface="Minion Pro" pitchFamily="18" charset="0"/>
              </a:rPr>
              <a:t>THE COLOR WHEEL </a:t>
            </a:r>
          </a:p>
        </p:txBody>
      </p:sp>
      <p:sp>
        <p:nvSpPr>
          <p:cNvPr id="6" name="Rectangle 2"/>
          <p:cNvSpPr txBox="1">
            <a:spLocks noChangeArrowheads="1"/>
          </p:cNvSpPr>
          <p:nvPr/>
        </p:nvSpPr>
        <p:spPr bwMode="auto">
          <a:xfrm>
            <a:off x="990600" y="7620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Know your color wheel</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1143000"/>
            <a:ext cx="532447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p:cNvSpPr>
          <p:nvPr/>
        </p:nvSpPr>
        <p:spPr bwMode="auto">
          <a:xfrm>
            <a:off x="1152525" y="1295400"/>
            <a:ext cx="21082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ctr" eaLnBrk="1" hangingPunct="1"/>
            <a:r>
              <a:rPr lang="en-US" altLang="en-US" sz="2400">
                <a:solidFill>
                  <a:schemeClr val="tx1"/>
                </a:solidFill>
                <a:latin typeface="Arial" panose="020B0604020202020204" pitchFamily="34" charset="0"/>
                <a:cs typeface="Arial" panose="020B0604020202020204" pitchFamily="34" charset="0"/>
                <a:sym typeface="Minion Pro Bold" charset="0"/>
              </a:rPr>
              <a:t>Adjacent colors create pleasing, low-contrast harmony</a:t>
            </a:r>
          </a:p>
        </p:txBody>
      </p:sp>
      <p:sp>
        <p:nvSpPr>
          <p:cNvPr id="2" name="Line 5"/>
          <p:cNvSpPr>
            <a:spLocks noChangeShapeType="1"/>
          </p:cNvSpPr>
          <p:nvPr/>
        </p:nvSpPr>
        <p:spPr bwMode="auto">
          <a:xfrm>
            <a:off x="4835525" y="1827213"/>
            <a:ext cx="1676400" cy="158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318" name="Line 6"/>
          <p:cNvSpPr>
            <a:spLocks noChangeShapeType="1"/>
          </p:cNvSpPr>
          <p:nvPr/>
        </p:nvSpPr>
        <p:spPr bwMode="auto">
          <a:xfrm>
            <a:off x="7045325" y="2055813"/>
            <a:ext cx="685800" cy="15240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319" name="Line 7"/>
          <p:cNvSpPr>
            <a:spLocks noChangeShapeType="1"/>
          </p:cNvSpPr>
          <p:nvPr/>
        </p:nvSpPr>
        <p:spPr bwMode="auto">
          <a:xfrm flipH="1">
            <a:off x="6816725" y="4037013"/>
            <a:ext cx="838200" cy="12954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320" name="Line 8"/>
          <p:cNvSpPr>
            <a:spLocks noChangeShapeType="1"/>
          </p:cNvSpPr>
          <p:nvPr/>
        </p:nvSpPr>
        <p:spPr bwMode="auto">
          <a:xfrm flipH="1">
            <a:off x="4987925" y="5484813"/>
            <a:ext cx="1524000" cy="158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321" name="Line 9"/>
          <p:cNvSpPr>
            <a:spLocks noChangeShapeType="1"/>
          </p:cNvSpPr>
          <p:nvPr/>
        </p:nvSpPr>
        <p:spPr bwMode="auto">
          <a:xfrm rot="10800000">
            <a:off x="3768725" y="3884613"/>
            <a:ext cx="685800" cy="12954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322" name="Line 10"/>
          <p:cNvSpPr>
            <a:spLocks noChangeShapeType="1"/>
          </p:cNvSpPr>
          <p:nvPr/>
        </p:nvSpPr>
        <p:spPr bwMode="auto">
          <a:xfrm rot="10800000" flipH="1">
            <a:off x="3768725" y="2132013"/>
            <a:ext cx="685800" cy="12954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2538" name="Rectangle 11"/>
          <p:cNvSpPr>
            <a:spLocks/>
          </p:cNvSpPr>
          <p:nvPr/>
        </p:nvSpPr>
        <p:spPr bwMode="auto">
          <a:xfrm>
            <a:off x="1524000" y="6540500"/>
            <a:ext cx="5435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1400">
                <a:solidFill>
                  <a:schemeClr val="tx1"/>
                </a:solidFill>
                <a:latin typeface="Minion Pro" pitchFamily="18" charset="0"/>
                <a:sym typeface="Minion Pro" pitchFamily="18" charset="0"/>
              </a:rPr>
              <a:t>THE COLOR WHEEL // Analogous</a:t>
            </a:r>
          </a:p>
        </p:txBody>
      </p:sp>
      <p:sp>
        <p:nvSpPr>
          <p:cNvPr id="12" name="Rectangle 2"/>
          <p:cNvSpPr txBox="1">
            <a:spLocks noChangeArrowheads="1"/>
          </p:cNvSpPr>
          <p:nvPr/>
        </p:nvSpPr>
        <p:spPr bwMode="auto">
          <a:xfrm>
            <a:off x="990600" y="7620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Know your color wheel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500"/>
                                  </p:stCondLst>
                                  <p:childTnLst>
                                    <p:set>
                                      <p:cBhvr>
                                        <p:cTn id="6" dur="1" fill="hold">
                                          <p:stCondLst>
                                            <p:cond delay="0"/>
                                          </p:stCondLst>
                                        </p:cTn>
                                        <p:tgtEl>
                                          <p:spTgt spid="13319"/>
                                        </p:tgtEl>
                                        <p:attrNameLst>
                                          <p:attrName>style.visibility</p:attrName>
                                        </p:attrNameLst>
                                      </p:cBhvr>
                                      <p:to>
                                        <p:strVal val="visible"/>
                                      </p:to>
                                    </p:set>
                                    <p:animEffect transition="in" filter="wipe(up)">
                                      <p:cBhvr>
                                        <p:cTn id="7" dur="500"/>
                                        <p:tgtEl>
                                          <p:spTgt spid="13319"/>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nodeType="afterGroup">
                            <p:stCondLst>
                              <p:cond delay="1500"/>
                            </p:stCondLst>
                            <p:childTnLst>
                              <p:par>
                                <p:cTn id="13" presetID="22" presetClass="entr" presetSubtype="1" fill="hold" nodeType="afterEffect">
                                  <p:stCondLst>
                                    <p:cond delay="0"/>
                                  </p:stCondLst>
                                  <p:childTnLst>
                                    <p:set>
                                      <p:cBhvr>
                                        <p:cTn id="14" dur="1" fill="hold">
                                          <p:stCondLst>
                                            <p:cond delay="0"/>
                                          </p:stCondLst>
                                        </p:cTn>
                                        <p:tgtEl>
                                          <p:spTgt spid="13318"/>
                                        </p:tgtEl>
                                        <p:attrNameLst>
                                          <p:attrName>style.visibility</p:attrName>
                                        </p:attrNameLst>
                                      </p:cBhvr>
                                      <p:to>
                                        <p:strVal val="visible"/>
                                      </p:to>
                                    </p:set>
                                    <p:animEffect transition="in" filter="wipe(up)">
                                      <p:cBhvr>
                                        <p:cTn id="15" dur="500"/>
                                        <p:tgtEl>
                                          <p:spTgt spid="13318"/>
                                        </p:tgtEl>
                                      </p:cBhvr>
                                    </p:animEffect>
                                  </p:childTnLst>
                                </p:cTn>
                              </p:par>
                            </p:childTnLst>
                          </p:cTn>
                        </p:par>
                        <p:par>
                          <p:cTn id="16" fill="hold" nodeType="afterGroup">
                            <p:stCondLst>
                              <p:cond delay="2000"/>
                            </p:stCondLst>
                            <p:childTnLst>
                              <p:par>
                                <p:cTn id="17" presetID="22" presetClass="entr" presetSubtype="1" fill="hold" nodeType="afterEffect">
                                  <p:stCondLst>
                                    <p:cond delay="500"/>
                                  </p:stCondLst>
                                  <p:childTnLst>
                                    <p:set>
                                      <p:cBhvr>
                                        <p:cTn id="18" dur="1" fill="hold">
                                          <p:stCondLst>
                                            <p:cond delay="0"/>
                                          </p:stCondLst>
                                        </p:cTn>
                                        <p:tgtEl>
                                          <p:spTgt spid="13320"/>
                                        </p:tgtEl>
                                        <p:attrNameLst>
                                          <p:attrName>style.visibility</p:attrName>
                                        </p:attrNameLst>
                                      </p:cBhvr>
                                      <p:to>
                                        <p:strVal val="visible"/>
                                      </p:to>
                                    </p:set>
                                    <p:animEffect transition="in" filter="wipe(up)">
                                      <p:cBhvr>
                                        <p:cTn id="19" dur="500"/>
                                        <p:tgtEl>
                                          <p:spTgt spid="13320"/>
                                        </p:tgtEl>
                                      </p:cBhvr>
                                    </p:animEffect>
                                  </p:childTnLst>
                                </p:cTn>
                              </p:par>
                            </p:childTnLst>
                          </p:cTn>
                        </p:par>
                        <p:par>
                          <p:cTn id="20" fill="hold" nodeType="afterGroup">
                            <p:stCondLst>
                              <p:cond delay="3000"/>
                            </p:stCondLst>
                            <p:childTnLst>
                              <p:par>
                                <p:cTn id="21" presetID="22" presetClass="entr" presetSubtype="1" fill="hold" nodeType="afterEffect">
                                  <p:stCondLst>
                                    <p:cond delay="500"/>
                                  </p:stCondLst>
                                  <p:childTnLst>
                                    <p:set>
                                      <p:cBhvr>
                                        <p:cTn id="22" dur="1" fill="hold">
                                          <p:stCondLst>
                                            <p:cond delay="0"/>
                                          </p:stCondLst>
                                        </p:cTn>
                                        <p:tgtEl>
                                          <p:spTgt spid="13321"/>
                                        </p:tgtEl>
                                        <p:attrNameLst>
                                          <p:attrName>style.visibility</p:attrName>
                                        </p:attrNameLst>
                                      </p:cBhvr>
                                      <p:to>
                                        <p:strVal val="visible"/>
                                      </p:to>
                                    </p:set>
                                    <p:animEffect transition="in" filter="wipe(up)">
                                      <p:cBhvr>
                                        <p:cTn id="23" dur="500"/>
                                        <p:tgtEl>
                                          <p:spTgt spid="13321"/>
                                        </p:tgtEl>
                                      </p:cBhvr>
                                    </p:animEffect>
                                  </p:childTnLst>
                                </p:cTn>
                              </p:par>
                            </p:childTnLst>
                          </p:cTn>
                        </p:par>
                        <p:par>
                          <p:cTn id="24" fill="hold" nodeType="afterGroup">
                            <p:stCondLst>
                              <p:cond delay="4000"/>
                            </p:stCondLst>
                            <p:childTnLst>
                              <p:par>
                                <p:cTn id="25" presetID="22" presetClass="entr" presetSubtype="1" fill="hold" nodeType="afterEffect">
                                  <p:stCondLst>
                                    <p:cond delay="500"/>
                                  </p:stCondLst>
                                  <p:childTnLst>
                                    <p:set>
                                      <p:cBhvr>
                                        <p:cTn id="26" dur="1" fill="hold">
                                          <p:stCondLst>
                                            <p:cond delay="0"/>
                                          </p:stCondLst>
                                        </p:cTn>
                                        <p:tgtEl>
                                          <p:spTgt spid="13322"/>
                                        </p:tgtEl>
                                        <p:attrNameLst>
                                          <p:attrName>style.visibility</p:attrName>
                                        </p:attrNameLst>
                                      </p:cBhvr>
                                      <p:to>
                                        <p:strVal val="visible"/>
                                      </p:to>
                                    </p:set>
                                    <p:animEffect transition="in" filter="wipe(up)">
                                      <p:cBhvr>
                                        <p:cTn id="27"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p:cNvSpPr>
          <p:nvPr/>
        </p:nvSpPr>
        <p:spPr bwMode="auto">
          <a:xfrm>
            <a:off x="1981200" y="6540500"/>
            <a:ext cx="5435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1400">
                <a:solidFill>
                  <a:schemeClr val="tx1"/>
                </a:solidFill>
                <a:latin typeface="Minion Pro" pitchFamily="18" charset="0"/>
                <a:sym typeface="Minion Pro" pitchFamily="18" charset="0"/>
              </a:rPr>
              <a:t>THE COLOR WHEEL // Complementary</a:t>
            </a:r>
          </a:p>
        </p:txBody>
      </p:sp>
      <p:pic>
        <p:nvPicPr>
          <p:cNvPr id="2355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925" y="1243013"/>
            <a:ext cx="5324475"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5"/>
          <p:cNvSpPr>
            <a:spLocks noChangeShapeType="1"/>
          </p:cNvSpPr>
          <p:nvPr/>
        </p:nvSpPr>
        <p:spPr bwMode="auto">
          <a:xfrm rot="10800000" flipH="1">
            <a:off x="5867400" y="2005013"/>
            <a:ext cx="1588" cy="38100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4342" name="Line 6"/>
          <p:cNvSpPr>
            <a:spLocks noChangeShapeType="1"/>
          </p:cNvSpPr>
          <p:nvPr/>
        </p:nvSpPr>
        <p:spPr bwMode="auto">
          <a:xfrm>
            <a:off x="4191000" y="2919413"/>
            <a:ext cx="3276600" cy="19050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4343" name="Line 7"/>
          <p:cNvSpPr>
            <a:spLocks noChangeShapeType="1"/>
          </p:cNvSpPr>
          <p:nvPr/>
        </p:nvSpPr>
        <p:spPr bwMode="auto">
          <a:xfrm rot="10800000" flipH="1">
            <a:off x="4191000" y="2995613"/>
            <a:ext cx="3352800" cy="17526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3559" name="Rectangle 8"/>
          <p:cNvSpPr>
            <a:spLocks/>
          </p:cNvSpPr>
          <p:nvPr/>
        </p:nvSpPr>
        <p:spPr bwMode="auto">
          <a:xfrm>
            <a:off x="1498600" y="1295400"/>
            <a:ext cx="20193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ctr" eaLnBrk="1" hangingPunct="1"/>
            <a:r>
              <a:rPr lang="en-US" altLang="en-US" sz="2400">
                <a:solidFill>
                  <a:schemeClr val="tx1"/>
                </a:solidFill>
                <a:latin typeface="Arial" panose="020B0604020202020204" pitchFamily="34" charset="0"/>
                <a:cs typeface="Arial" panose="020B0604020202020204" pitchFamily="34" charset="0"/>
                <a:sym typeface="Minion Pro Bold" charset="0"/>
              </a:rPr>
              <a:t>Opposite colors create high-contrast intensity</a:t>
            </a:r>
          </a:p>
        </p:txBody>
      </p:sp>
      <p:sp>
        <p:nvSpPr>
          <p:cNvPr id="9" name="Rectangle 2"/>
          <p:cNvSpPr txBox="1">
            <a:spLocks noChangeArrowheads="1"/>
          </p:cNvSpPr>
          <p:nvPr/>
        </p:nvSpPr>
        <p:spPr bwMode="auto">
          <a:xfrm>
            <a:off x="990600" y="7620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Know your color wheel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strips(upRight)">
                                      <p:cBhvr>
                                        <p:cTn id="12" dur="500"/>
                                        <p:tgtEl>
                                          <p:spTgt spid="143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strips(upRight)">
                                      <p:cBhvr>
                                        <p:cTn id="17"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p:cNvSpPr>
          <p:nvPr/>
        </p:nvSpPr>
        <p:spPr bwMode="auto">
          <a:xfrm>
            <a:off x="1676400" y="6540500"/>
            <a:ext cx="5435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r" eaLnBrk="1" hangingPunct="1"/>
            <a:r>
              <a:rPr lang="en-US" altLang="en-US" sz="1400">
                <a:solidFill>
                  <a:schemeClr val="tx1"/>
                </a:solidFill>
                <a:latin typeface="Minion Pro" pitchFamily="18" charset="0"/>
                <a:sym typeface="Minion Pro" pitchFamily="18" charset="0"/>
              </a:rPr>
              <a:t>THE COLOR WHEEL // Cool vs. warm colors</a:t>
            </a:r>
          </a:p>
        </p:txBody>
      </p:sp>
      <p:sp>
        <p:nvSpPr>
          <p:cNvPr id="24579" name="Rectangle 4"/>
          <p:cNvSpPr>
            <a:spLocks/>
          </p:cNvSpPr>
          <p:nvPr/>
        </p:nvSpPr>
        <p:spPr bwMode="auto">
          <a:xfrm>
            <a:off x="1320800" y="1600200"/>
            <a:ext cx="2184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a:defRPr>
                <a:solidFill>
                  <a:srgbClr val="000000"/>
                </a:solidFill>
                <a:latin typeface="Calibri" panose="020F0502020204030204" pitchFamily="34" charset="0"/>
                <a:ea typeface="ヒラギノ角ゴ ProN W3" charset="-128"/>
                <a:sym typeface="Calibri" panose="020F0502020204030204" pitchFamily="34" charset="0"/>
              </a:defRPr>
            </a:lvl1pPr>
            <a:lvl2pPr marL="742950" indent="-285750">
              <a:defRPr>
                <a:solidFill>
                  <a:srgbClr val="000000"/>
                </a:solidFill>
                <a:latin typeface="Calibri" panose="020F0502020204030204" pitchFamily="34" charset="0"/>
                <a:ea typeface="ヒラギノ角ゴ ProN W3" charset="-128"/>
                <a:sym typeface="Calibri" panose="020F0502020204030204" pitchFamily="34" charset="0"/>
              </a:defRPr>
            </a:lvl2pPr>
            <a:lvl3pPr marL="1143000" indent="-228600">
              <a:defRPr>
                <a:solidFill>
                  <a:srgbClr val="000000"/>
                </a:solidFill>
                <a:latin typeface="Calibri" panose="020F0502020204030204" pitchFamily="34" charset="0"/>
                <a:ea typeface="ヒラギノ角ゴ ProN W3" charset="-128"/>
                <a:sym typeface="Calibri" panose="020F0502020204030204" pitchFamily="34" charset="0"/>
              </a:defRPr>
            </a:lvl3pPr>
            <a:lvl4pPr marL="1600200" indent="-228600">
              <a:defRPr>
                <a:solidFill>
                  <a:srgbClr val="000000"/>
                </a:solidFill>
                <a:latin typeface="Calibri" panose="020F0502020204030204" pitchFamily="34" charset="0"/>
                <a:ea typeface="ヒラギノ角ゴ ProN W3" charset="-128"/>
                <a:sym typeface="Calibri" panose="020F0502020204030204" pitchFamily="34" charset="0"/>
              </a:defRPr>
            </a:lvl4pPr>
            <a:lvl5pPr marL="2057400" indent="-228600">
              <a:defRPr>
                <a:solidFill>
                  <a:srgbClr val="000000"/>
                </a:solidFill>
                <a:latin typeface="Calibri" panose="020F0502020204030204" pitchFamily="34" charset="0"/>
                <a:ea typeface="ヒラギノ角ゴ ProN W3" charset="-128"/>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ヒラギノ角ゴ ProN W3" charset="-128"/>
                <a:sym typeface="Calibri" panose="020F0502020204030204" pitchFamily="34" charset="0"/>
              </a:defRPr>
            </a:lvl9pPr>
          </a:lstStyle>
          <a:p>
            <a:pPr algn="ctr" eaLnBrk="1" hangingPunct="1"/>
            <a:r>
              <a:rPr lang="en-US" altLang="en-US" sz="2400">
                <a:solidFill>
                  <a:schemeClr val="tx1"/>
                </a:solidFill>
                <a:latin typeface="Arial" panose="020B0604020202020204" pitchFamily="34" charset="0"/>
                <a:cs typeface="Arial" panose="020B0604020202020204" pitchFamily="34" charset="0"/>
                <a:sym typeface="Minion Pro Bold" charset="0"/>
              </a:rPr>
              <a:t>Cool colors (with a blue base) tend to recede.</a:t>
            </a:r>
          </a:p>
          <a:p>
            <a:pPr algn="ctr" eaLnBrk="1" hangingPunct="1"/>
            <a:r>
              <a:rPr lang="en-US" altLang="en-US" sz="2400">
                <a:solidFill>
                  <a:schemeClr val="tx1"/>
                </a:solidFill>
                <a:latin typeface="Arial" panose="020B0604020202020204" pitchFamily="34" charset="0"/>
                <a:cs typeface="Arial" panose="020B0604020202020204" pitchFamily="34" charset="0"/>
                <a:sym typeface="Minion Pro Bold" charset="0"/>
              </a:rPr>
              <a:t> </a:t>
            </a:r>
          </a:p>
          <a:p>
            <a:pPr algn="ctr" eaLnBrk="1" hangingPunct="1"/>
            <a:r>
              <a:rPr lang="en-US" altLang="en-US" sz="2400">
                <a:solidFill>
                  <a:schemeClr val="tx1"/>
                </a:solidFill>
                <a:latin typeface="Arial" panose="020B0604020202020204" pitchFamily="34" charset="0"/>
                <a:cs typeface="Arial" panose="020B0604020202020204" pitchFamily="34" charset="0"/>
                <a:sym typeface="Minion Pro Bold" charset="0"/>
              </a:rPr>
              <a:t>Warm colors (in the red/orange families are perceived as advancing.</a:t>
            </a:r>
          </a:p>
        </p:txBody>
      </p:sp>
      <p:pic>
        <p:nvPicPr>
          <p:cNvPr id="24580"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0775" y="1539875"/>
            <a:ext cx="44926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990600" y="762000"/>
            <a:ext cx="6096000" cy="1066800"/>
          </a:xfrm>
          <a:prstGeom prst="rect">
            <a:avLst/>
          </a:prstGeom>
          <a:noFill/>
          <a:ln>
            <a:miter lim="800000"/>
            <a:headEnd/>
            <a:tailEnd/>
          </a:ln>
        </p:spPr>
        <p:txBody>
          <a:bodyPr rIns="132080"/>
          <a:lstStyle/>
          <a:p>
            <a:pPr marL="39688" eaLnBrk="1" hangingPunct="1">
              <a:defRPr/>
            </a:pPr>
            <a:r>
              <a:rPr lang="en-US" sz="2400" kern="0" dirty="0">
                <a:solidFill>
                  <a:schemeClr val="tx1"/>
                </a:solidFill>
                <a:latin typeface="Arial Black" pitchFamily="34" charset="0"/>
                <a:ea typeface="+mj-ea"/>
                <a:cs typeface="+mj-cs"/>
                <a:sym typeface="Myriad Pro Cond" pitchFamily="34" charset="0"/>
              </a:rPr>
              <a:t>Know your color wheel</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Office Theme">
      <a:majorFont>
        <a:latin typeface="Myriad Pro Cond"/>
        <a:ea typeface="ヒラギノ角ゴ ProN W3"/>
        <a:cs typeface="ヒラギノ角ゴ ProN W3"/>
      </a:majorFont>
      <a:minorFont>
        <a:latin typeface="Myriad Pro Cond"/>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Calibri" charset="0"/>
            <a:ea typeface="ヒラギノ角ゴ ProN W3" charset="0"/>
            <a:cs typeface="ヒラギノ角ゴ ProN W3" charset="0"/>
            <a:sym typeface="Calibri" charset="0"/>
          </a:defRPr>
        </a:defPPr>
      </a:lstStyle>
    </a:spDef>
    <a:lnDef>
      <a:spPr bwMode="auto">
        <a:xfrm>
          <a:off x="0" y="0"/>
          <a:ext cx="1" cy="1"/>
        </a:xfrm>
        <a:custGeom>
          <a:avLst/>
          <a:gdLst/>
          <a:ahLst/>
          <a:cxnLst/>
          <a:rect l="0" t="0" r="0" b="0"/>
          <a:pathLst/>
        </a:custGeom>
        <a:solidFill>
          <a:srgbClr val="4F81BD"/>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Calibri" charset="0"/>
            <a:ea typeface="ヒラギノ角ゴ ProN W3" charset="0"/>
            <a:cs typeface="ヒラギノ角ゴ ProN W3" charset="0"/>
            <a:sym typeface="Calibri" charset="0"/>
          </a:defRPr>
        </a:defPPr>
      </a:lstStyle>
    </a:lnDef>
  </a:objectDefaults>
  <a:extraClrSchemeLst>
    <a:extraClrScheme>
      <a:clrScheme name="1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986</TotalTime>
  <Pages>0</Pages>
  <Words>661</Words>
  <Characters>0</Characters>
  <Application>Microsoft Office PowerPoint</Application>
  <PresentationFormat>On-screen Show (4:3)</PresentationFormat>
  <Lines>0</Lines>
  <Paragraphs>79</Paragraphs>
  <Slides>29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Black</vt:lpstr>
      <vt:lpstr>Calibri</vt:lpstr>
      <vt:lpstr>Minion Pro</vt:lpstr>
      <vt:lpstr>Minion Pro Bold</vt:lpstr>
      <vt:lpstr>Myriad Pro Bold</vt:lpstr>
      <vt:lpstr>Myriad Pro Cond</vt:lpstr>
      <vt:lpstr>Times New Roman</vt:lpstr>
      <vt:lpstr>ヒラギノ角ゴ ProN W3</vt:lpstr>
      <vt:lpstr>1_Office Theme</vt:lpstr>
      <vt:lpstr>PowerPoint Presentation</vt:lpstr>
      <vt:lpstr>Use Color Purposefully</vt:lpstr>
      <vt:lpstr>Designing with Color</vt:lpstr>
      <vt:lpstr>Color Strategies</vt:lpstr>
      <vt:lpstr>Color Don’ts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Bellomo</dc:creator>
  <cp:lastModifiedBy>Becky Burkhart</cp:lastModifiedBy>
  <cp:revision>35</cp:revision>
  <cp:lastPrinted>2018-04-23T19:11:24Z</cp:lastPrinted>
  <dcterms:modified xsi:type="dcterms:W3CDTF">2018-04-30T21:41:53Z</dcterms:modified>
</cp:coreProperties>
</file>